
<file path=[Content_Types].xml><?xml version="1.0" encoding="utf-8"?>
<Types xmlns="http://schemas.openxmlformats.org/package/2006/content-types">
  <Default Extension="bin" ContentType="image/unknown"/>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4"/>
  </p:notesMasterIdLst>
  <p:handoutMasterIdLst>
    <p:handoutMasterId r:id="rId45"/>
  </p:handoutMasterIdLst>
  <p:sldIdLst>
    <p:sldId id="1011" r:id="rId2"/>
    <p:sldId id="1263" r:id="rId3"/>
    <p:sldId id="1082" r:id="rId4"/>
    <p:sldId id="1264" r:id="rId5"/>
    <p:sldId id="1269" r:id="rId6"/>
    <p:sldId id="1171" r:id="rId7"/>
    <p:sldId id="1219" r:id="rId8"/>
    <p:sldId id="1221" r:id="rId9"/>
    <p:sldId id="1220" r:id="rId10"/>
    <p:sldId id="1222" r:id="rId11"/>
    <p:sldId id="1235" r:id="rId12"/>
    <p:sldId id="1236" r:id="rId13"/>
    <p:sldId id="896" r:id="rId14"/>
    <p:sldId id="1233" r:id="rId15"/>
    <p:sldId id="1249" r:id="rId16"/>
    <p:sldId id="1250" r:id="rId17"/>
    <p:sldId id="1252" r:id="rId18"/>
    <p:sldId id="1159" r:id="rId19"/>
    <p:sldId id="1253" r:id="rId20"/>
    <p:sldId id="868" r:id="rId21"/>
    <p:sldId id="1270" r:id="rId22"/>
    <p:sldId id="891" r:id="rId23"/>
    <p:sldId id="1013" r:id="rId24"/>
    <p:sldId id="1267" r:id="rId25"/>
    <p:sldId id="1271" r:id="rId26"/>
    <p:sldId id="941" r:id="rId27"/>
    <p:sldId id="1107" r:id="rId28"/>
    <p:sldId id="1237" r:id="rId29"/>
    <p:sldId id="1238" r:id="rId30"/>
    <p:sldId id="1272" r:id="rId31"/>
    <p:sldId id="899" r:id="rId32"/>
    <p:sldId id="1066" r:id="rId33"/>
    <p:sldId id="1273" r:id="rId34"/>
    <p:sldId id="501" r:id="rId35"/>
    <p:sldId id="1241" r:id="rId36"/>
    <p:sldId id="520" r:id="rId37"/>
    <p:sldId id="1240" r:id="rId38"/>
    <p:sldId id="1262" r:id="rId39"/>
    <p:sldId id="872" r:id="rId40"/>
    <p:sldId id="1226" r:id="rId41"/>
    <p:sldId id="1243" r:id="rId42"/>
    <p:sldId id="992" r:id="rId43"/>
  </p:sldIdLst>
  <p:sldSz cx="9144000" cy="6858000" type="screen4x3"/>
  <p:notesSz cx="7102475" cy="9388475"/>
  <p:defaultTextStyle>
    <a:defPPr>
      <a:defRPr lang="en-US"/>
    </a:defPPr>
    <a:lvl1pPr algn="l" rtl="0" eaLnBrk="0" fontAlgn="base" hangingPunct="0">
      <a:spcBef>
        <a:spcPct val="20000"/>
      </a:spcBef>
      <a:spcAft>
        <a:spcPct val="0"/>
      </a:spcAft>
      <a:buSzPct val="50000"/>
      <a:buFont typeface="Marlett" pitchFamily="2" charset="2"/>
      <a:buChar char="p"/>
      <a:defRPr sz="2800" b="1" kern="1200">
        <a:solidFill>
          <a:schemeClr val="tx1"/>
        </a:solidFill>
        <a:latin typeface="Arial" panose="020B0604020202020204" pitchFamily="34" charset="0"/>
        <a:ea typeface="+mn-ea"/>
        <a:cs typeface="+mn-cs"/>
      </a:defRPr>
    </a:lvl1pPr>
    <a:lvl2pPr marL="457200" algn="l" rtl="0" eaLnBrk="0" fontAlgn="base" hangingPunct="0">
      <a:spcBef>
        <a:spcPct val="20000"/>
      </a:spcBef>
      <a:spcAft>
        <a:spcPct val="0"/>
      </a:spcAft>
      <a:buSzPct val="50000"/>
      <a:buFont typeface="Marlett" pitchFamily="2" charset="2"/>
      <a:buChar char="p"/>
      <a:defRPr sz="2800" b="1" kern="1200">
        <a:solidFill>
          <a:schemeClr val="tx1"/>
        </a:solidFill>
        <a:latin typeface="Arial" panose="020B0604020202020204" pitchFamily="34" charset="0"/>
        <a:ea typeface="+mn-ea"/>
        <a:cs typeface="+mn-cs"/>
      </a:defRPr>
    </a:lvl2pPr>
    <a:lvl3pPr marL="914400" algn="l" rtl="0" eaLnBrk="0" fontAlgn="base" hangingPunct="0">
      <a:spcBef>
        <a:spcPct val="20000"/>
      </a:spcBef>
      <a:spcAft>
        <a:spcPct val="0"/>
      </a:spcAft>
      <a:buSzPct val="50000"/>
      <a:buFont typeface="Marlett" pitchFamily="2" charset="2"/>
      <a:buChar char="p"/>
      <a:defRPr sz="2800" b="1" kern="1200">
        <a:solidFill>
          <a:schemeClr val="tx1"/>
        </a:solidFill>
        <a:latin typeface="Arial" panose="020B0604020202020204" pitchFamily="34" charset="0"/>
        <a:ea typeface="+mn-ea"/>
        <a:cs typeface="+mn-cs"/>
      </a:defRPr>
    </a:lvl3pPr>
    <a:lvl4pPr marL="1371600" algn="l" rtl="0" eaLnBrk="0" fontAlgn="base" hangingPunct="0">
      <a:spcBef>
        <a:spcPct val="20000"/>
      </a:spcBef>
      <a:spcAft>
        <a:spcPct val="0"/>
      </a:spcAft>
      <a:buSzPct val="50000"/>
      <a:buFont typeface="Marlett" pitchFamily="2" charset="2"/>
      <a:buChar char="p"/>
      <a:defRPr sz="2800" b="1" kern="1200">
        <a:solidFill>
          <a:schemeClr val="tx1"/>
        </a:solidFill>
        <a:latin typeface="Arial" panose="020B0604020202020204" pitchFamily="34" charset="0"/>
        <a:ea typeface="+mn-ea"/>
        <a:cs typeface="+mn-cs"/>
      </a:defRPr>
    </a:lvl4pPr>
    <a:lvl5pPr marL="1828800" algn="l" rtl="0" eaLnBrk="0" fontAlgn="base" hangingPunct="0">
      <a:spcBef>
        <a:spcPct val="20000"/>
      </a:spcBef>
      <a:spcAft>
        <a:spcPct val="0"/>
      </a:spcAft>
      <a:buSzPct val="50000"/>
      <a:buFont typeface="Marlett" pitchFamily="2" charset="2"/>
      <a:buChar char="p"/>
      <a:defRPr sz="2800" b="1" kern="1200">
        <a:solidFill>
          <a:schemeClr val="tx1"/>
        </a:solidFill>
        <a:latin typeface="Arial" panose="020B0604020202020204" pitchFamily="34" charset="0"/>
        <a:ea typeface="+mn-ea"/>
        <a:cs typeface="+mn-cs"/>
      </a:defRPr>
    </a:lvl5pPr>
    <a:lvl6pPr marL="2286000" algn="l" defTabSz="914400" rtl="0" eaLnBrk="1" latinLnBrk="0" hangingPunct="1">
      <a:defRPr sz="2800" b="1" kern="1200">
        <a:solidFill>
          <a:schemeClr val="tx1"/>
        </a:solidFill>
        <a:latin typeface="Arial" panose="020B0604020202020204" pitchFamily="34" charset="0"/>
        <a:ea typeface="+mn-ea"/>
        <a:cs typeface="+mn-cs"/>
      </a:defRPr>
    </a:lvl6pPr>
    <a:lvl7pPr marL="2743200" algn="l" defTabSz="914400" rtl="0" eaLnBrk="1" latinLnBrk="0" hangingPunct="1">
      <a:defRPr sz="2800" b="1" kern="1200">
        <a:solidFill>
          <a:schemeClr val="tx1"/>
        </a:solidFill>
        <a:latin typeface="Arial" panose="020B0604020202020204" pitchFamily="34" charset="0"/>
        <a:ea typeface="+mn-ea"/>
        <a:cs typeface="+mn-cs"/>
      </a:defRPr>
    </a:lvl7pPr>
    <a:lvl8pPr marL="3200400" algn="l" defTabSz="914400" rtl="0" eaLnBrk="1" latinLnBrk="0" hangingPunct="1">
      <a:defRPr sz="2800" b="1" kern="1200">
        <a:solidFill>
          <a:schemeClr val="tx1"/>
        </a:solidFill>
        <a:latin typeface="Arial" panose="020B0604020202020204" pitchFamily="34" charset="0"/>
        <a:ea typeface="+mn-ea"/>
        <a:cs typeface="+mn-cs"/>
      </a:defRPr>
    </a:lvl8pPr>
    <a:lvl9pPr marL="3657600" algn="l" defTabSz="914400" rtl="0" eaLnBrk="1" latinLnBrk="0" hangingPunct="1">
      <a:defRPr sz="28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539">
          <p15:clr>
            <a:srgbClr val="A4A3A4"/>
          </p15:clr>
        </p15:guide>
        <p15:guide id="2" pos="412">
          <p15:clr>
            <a:srgbClr val="A4A3A4"/>
          </p15:clr>
        </p15:guide>
      </p15:sldGuideLst>
    </p:ext>
    <p:ext uri="{2D200454-40CA-4A62-9FC3-DE9A4176ACB9}">
      <p15:notesGuideLst xmlns:p15="http://schemas.microsoft.com/office/powerpoint/2012/main">
        <p15:guide id="1" orient="horz" pos="2218" userDrawn="1">
          <p15:clr>
            <a:srgbClr val="A4A3A4"/>
          </p15:clr>
        </p15:guide>
        <p15:guide id="2" pos="298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F7097"/>
    <a:srgbClr val="660033"/>
    <a:srgbClr val="990033"/>
    <a:srgbClr val="A50021"/>
    <a:srgbClr val="FF0000"/>
    <a:srgbClr val="F28668"/>
    <a:srgbClr val="FFAE00"/>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441" autoAdjust="0"/>
    <p:restoredTop sz="96645" autoAdjust="0"/>
  </p:normalViewPr>
  <p:slideViewPr>
    <p:cSldViewPr snapToObjects="1">
      <p:cViewPr varScale="1">
        <p:scale>
          <a:sx n="74" d="100"/>
          <a:sy n="74" d="100"/>
        </p:scale>
        <p:origin x="1400" y="56"/>
      </p:cViewPr>
      <p:guideLst>
        <p:guide orient="horz" pos="539"/>
        <p:guide pos="412"/>
      </p:guideLst>
    </p:cSldViewPr>
  </p:slideViewPr>
  <p:outlineViewPr>
    <p:cViewPr>
      <p:scale>
        <a:sx n="33" d="100"/>
        <a:sy n="33" d="100"/>
      </p:scale>
      <p:origin x="0" y="-12792"/>
    </p:cViewPr>
  </p:outlineViewPr>
  <p:notesTextViewPr>
    <p:cViewPr>
      <p:scale>
        <a:sx n="100" d="100"/>
        <a:sy n="100" d="100"/>
      </p:scale>
      <p:origin x="0" y="0"/>
    </p:cViewPr>
  </p:notesTextViewPr>
  <p:sorterViewPr>
    <p:cViewPr>
      <p:scale>
        <a:sx n="170" d="100"/>
        <a:sy n="170" d="100"/>
      </p:scale>
      <p:origin x="0" y="0"/>
    </p:cViewPr>
  </p:sorterViewPr>
  <p:notesViewPr>
    <p:cSldViewPr snapToObjects="1">
      <p:cViewPr>
        <p:scale>
          <a:sx n="75" d="100"/>
          <a:sy n="75" d="100"/>
        </p:scale>
        <p:origin x="4092" y="426"/>
      </p:cViewPr>
      <p:guideLst>
        <p:guide orient="horz" pos="2218"/>
        <p:guide pos="2983"/>
      </p:guideLst>
    </p:cSldViewPr>
  </p:notes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A2B6961-F8CA-4171-BE2F-EE1C163D788E}"/>
              </a:ext>
            </a:extLst>
          </p:cNvPr>
          <p:cNvSpPr>
            <a:spLocks noGrp="1" noChangeArrowheads="1"/>
          </p:cNvSpPr>
          <p:nvPr>
            <p:ph type="hdr" sz="quarter"/>
          </p:nvPr>
        </p:nvSpPr>
        <p:spPr bwMode="auto">
          <a:xfrm>
            <a:off x="0" y="0"/>
            <a:ext cx="3077740"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73" tIns="47437" rIns="94873" bIns="47437" numCol="1" anchor="t" anchorCtr="0" compatLnSpc="1">
            <a:prstTxWarp prst="textNoShape">
              <a:avLst/>
            </a:prstTxWarp>
          </a:bodyPr>
          <a:lstStyle>
            <a:lvl1pPr>
              <a:spcBef>
                <a:spcPct val="0"/>
              </a:spcBef>
              <a:buSzTx/>
              <a:buFontTx/>
              <a:buNone/>
              <a:defRPr sz="1200" b="0"/>
            </a:lvl1pPr>
          </a:lstStyle>
          <a:p>
            <a:endParaRPr lang="en-US" altLang="en-US" dirty="0"/>
          </a:p>
        </p:txBody>
      </p:sp>
      <p:sp>
        <p:nvSpPr>
          <p:cNvPr id="2051" name="Rectangle 3">
            <a:extLst>
              <a:ext uri="{FF2B5EF4-FFF2-40B4-BE49-F238E27FC236}">
                <a16:creationId xmlns:a16="http://schemas.microsoft.com/office/drawing/2014/main" id="{CDB7EB79-34E7-4996-9E1C-FFDED381E7A0}"/>
              </a:ext>
            </a:extLst>
          </p:cNvPr>
          <p:cNvSpPr>
            <a:spLocks noGrp="1" noChangeArrowheads="1"/>
          </p:cNvSpPr>
          <p:nvPr>
            <p:ph type="dt" idx="1"/>
          </p:nvPr>
        </p:nvSpPr>
        <p:spPr bwMode="auto">
          <a:xfrm>
            <a:off x="4024736" y="0"/>
            <a:ext cx="3077740"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73" tIns="47437" rIns="94873" bIns="47437" numCol="1" anchor="t" anchorCtr="0" compatLnSpc="1">
            <a:prstTxWarp prst="textNoShape">
              <a:avLst/>
            </a:prstTxWarp>
          </a:bodyPr>
          <a:lstStyle>
            <a:lvl1pPr algn="r">
              <a:spcBef>
                <a:spcPct val="0"/>
              </a:spcBef>
              <a:buSzTx/>
              <a:buFontTx/>
              <a:buNone/>
              <a:defRPr sz="1200" b="0"/>
            </a:lvl1pPr>
          </a:lstStyle>
          <a:p>
            <a:endParaRPr lang="en-US" altLang="en-US" dirty="0"/>
          </a:p>
        </p:txBody>
      </p:sp>
      <p:sp>
        <p:nvSpPr>
          <p:cNvPr id="2052" name="Rectangle 4">
            <a:extLst>
              <a:ext uri="{FF2B5EF4-FFF2-40B4-BE49-F238E27FC236}">
                <a16:creationId xmlns:a16="http://schemas.microsoft.com/office/drawing/2014/main" id="{72833D56-3BB6-457D-9656-E555E53C4019}"/>
              </a:ext>
            </a:extLst>
          </p:cNvPr>
          <p:cNvSpPr>
            <a:spLocks noGrp="1" noRot="1" noChangeAspect="1" noChangeArrowheads="1" noTextEdit="1"/>
          </p:cNvSpPr>
          <p:nvPr>
            <p:ph type="sldImg" idx="2"/>
          </p:nvPr>
        </p:nvSpPr>
        <p:spPr bwMode="auto">
          <a:xfrm>
            <a:off x="1206500" y="704850"/>
            <a:ext cx="4689475" cy="3517900"/>
          </a:xfrm>
          <a:prstGeom prst="rect">
            <a:avLst/>
          </a:prstGeom>
          <a:no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a:extLst>
              <a:ext uri="{FF2B5EF4-FFF2-40B4-BE49-F238E27FC236}">
                <a16:creationId xmlns:a16="http://schemas.microsoft.com/office/drawing/2014/main" id="{F8796012-221F-43F5-9747-4F81580057B4}"/>
              </a:ext>
            </a:extLst>
          </p:cNvPr>
          <p:cNvSpPr>
            <a:spLocks noGrp="1" noChangeArrowheads="1"/>
          </p:cNvSpPr>
          <p:nvPr>
            <p:ph type="body" sz="quarter" idx="3"/>
          </p:nvPr>
        </p:nvSpPr>
        <p:spPr bwMode="auto">
          <a:xfrm>
            <a:off x="946997" y="4459526"/>
            <a:ext cx="5208482"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73" tIns="47437" rIns="94873" bIns="47437"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4" name="Rectangle 6">
            <a:extLst>
              <a:ext uri="{FF2B5EF4-FFF2-40B4-BE49-F238E27FC236}">
                <a16:creationId xmlns:a16="http://schemas.microsoft.com/office/drawing/2014/main" id="{E5A637D1-E384-41E5-B27E-5CE0116AD91C}"/>
              </a:ext>
            </a:extLst>
          </p:cNvPr>
          <p:cNvSpPr>
            <a:spLocks noGrp="1" noChangeArrowheads="1"/>
          </p:cNvSpPr>
          <p:nvPr>
            <p:ph type="ftr" sz="quarter" idx="4"/>
          </p:nvPr>
        </p:nvSpPr>
        <p:spPr bwMode="auto">
          <a:xfrm>
            <a:off x="0" y="8919051"/>
            <a:ext cx="3077740"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73" tIns="47437" rIns="94873" bIns="47437" numCol="1" anchor="b" anchorCtr="0" compatLnSpc="1">
            <a:prstTxWarp prst="textNoShape">
              <a:avLst/>
            </a:prstTxWarp>
          </a:bodyPr>
          <a:lstStyle>
            <a:lvl1pPr>
              <a:spcBef>
                <a:spcPct val="0"/>
              </a:spcBef>
              <a:buSzTx/>
              <a:buFontTx/>
              <a:buNone/>
              <a:defRPr sz="1200" b="0"/>
            </a:lvl1pPr>
          </a:lstStyle>
          <a:p>
            <a:endParaRPr lang="en-US" altLang="en-US" dirty="0"/>
          </a:p>
        </p:txBody>
      </p:sp>
      <p:sp>
        <p:nvSpPr>
          <p:cNvPr id="2055" name="Rectangle 7">
            <a:extLst>
              <a:ext uri="{FF2B5EF4-FFF2-40B4-BE49-F238E27FC236}">
                <a16:creationId xmlns:a16="http://schemas.microsoft.com/office/drawing/2014/main" id="{C7C832BD-962A-464E-B9C1-047BB9DACAEF}"/>
              </a:ext>
            </a:extLst>
          </p:cNvPr>
          <p:cNvSpPr>
            <a:spLocks noGrp="1" noChangeArrowheads="1"/>
          </p:cNvSpPr>
          <p:nvPr>
            <p:ph type="sldNum" sz="quarter" idx="5"/>
          </p:nvPr>
        </p:nvSpPr>
        <p:spPr bwMode="auto">
          <a:xfrm>
            <a:off x="4024736" y="8919051"/>
            <a:ext cx="3077740"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73" tIns="47437" rIns="94873" bIns="47437" numCol="1" anchor="b" anchorCtr="0" compatLnSpc="1">
            <a:prstTxWarp prst="textNoShape">
              <a:avLst/>
            </a:prstTxWarp>
          </a:bodyPr>
          <a:lstStyle>
            <a:lvl1pPr algn="r">
              <a:spcBef>
                <a:spcPct val="0"/>
              </a:spcBef>
              <a:buSzTx/>
              <a:buFontTx/>
              <a:buNone/>
              <a:defRPr sz="1200" b="0"/>
            </a:lvl1pPr>
          </a:lstStyle>
          <a:p>
            <a:fld id="{31D590C5-5E4C-44AF-96BA-E8E66282D459}"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D590C5-5E4C-44AF-96BA-E8E66282D459}" type="slidenum">
              <a:rPr lang="en-US" altLang="en-US" smtClean="0"/>
              <a:pPr/>
              <a:t>4</a:t>
            </a:fld>
            <a:endParaRPr lang="en-US" altLang="en-US" dirty="0"/>
          </a:p>
        </p:txBody>
      </p:sp>
    </p:spTree>
    <p:extLst>
      <p:ext uri="{BB962C8B-B14F-4D97-AF65-F5344CB8AC3E}">
        <p14:creationId xmlns:p14="http://schemas.microsoft.com/office/powerpoint/2010/main" val="3950014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6D955-ACF7-445F-B9E3-93BC94DA2BD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097523-1B6E-4020-9D4D-9ACD10865A8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66810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087C3-0395-4B6F-9277-D01761E63E87}"/>
              </a:ext>
            </a:extLst>
          </p:cNvPr>
          <p:cNvSpPr>
            <a:spLocks noGrp="1"/>
          </p:cNvSpPr>
          <p:nvPr>
            <p:ph type="title"/>
          </p:nvPr>
        </p:nvSpPr>
        <p:spPr/>
        <p:txBody>
          <a:bodyPr/>
          <a:lstStyle>
            <a:lvl1pPr>
              <a:defRPr sz="2000" b="1">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25D8B877-F811-498F-85B9-64D42D0ADF76}"/>
              </a:ext>
            </a:extLst>
          </p:cNvPr>
          <p:cNvSpPr>
            <a:spLocks noGrp="1"/>
          </p:cNvSpPr>
          <p:nvPr>
            <p:ph idx="1"/>
          </p:nvPr>
        </p:nvSpPr>
        <p:spPr/>
        <p:txBody>
          <a:bodyPr/>
          <a:lstStyle>
            <a:lvl1pPr>
              <a:defRPr b="0">
                <a:latin typeface="+mn-lt"/>
              </a:defRPr>
            </a:lvl1pPr>
            <a:lvl2pPr>
              <a:defRPr b="0">
                <a:latin typeface="+mn-lt"/>
              </a:defRPr>
            </a:lvl2pPr>
            <a:lvl3pPr>
              <a:defRPr b="0">
                <a:latin typeface="+mn-lt"/>
              </a:defRPr>
            </a:lvl3pPr>
            <a:lvl4pPr>
              <a:defRPr b="0">
                <a:latin typeface="+mn-lt"/>
              </a:defRPr>
            </a:lvl4pPr>
            <a:lvl5pPr>
              <a:defRPr b="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35181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23F5-9F3E-4015-A9BC-A9DAA279835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8EE646-22EF-42D5-9142-3FC9DDFDC8EE}"/>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532651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8FF9E-3934-421F-BEBF-32E64E7646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1371C9-F04B-414D-996E-7F158A5E0B88}"/>
              </a:ext>
            </a:extLst>
          </p:cNvPr>
          <p:cNvSpPr>
            <a:spLocks noGrp="1"/>
          </p:cNvSpPr>
          <p:nvPr>
            <p:ph sz="half" idx="1"/>
          </p:nvPr>
        </p:nvSpPr>
        <p:spPr>
          <a:xfrm>
            <a:off x="876300" y="1854200"/>
            <a:ext cx="33909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73FF28-7223-4F3E-AB54-3A5EB1B1A383}"/>
              </a:ext>
            </a:extLst>
          </p:cNvPr>
          <p:cNvSpPr>
            <a:spLocks noGrp="1"/>
          </p:cNvSpPr>
          <p:nvPr>
            <p:ph sz="half" idx="2"/>
          </p:nvPr>
        </p:nvSpPr>
        <p:spPr>
          <a:xfrm>
            <a:off x="4419600" y="1854200"/>
            <a:ext cx="33909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6805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98552-2727-426D-852B-08EB6446DC2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0DB563-746D-4528-94A5-7A355599B3AE}"/>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738151-0D2D-4217-9C7F-E156DDBED2C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4010E2-6AB0-4805-84DC-643DF5FAAA8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9F2A03-E778-4258-9867-53304809F891}"/>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1538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B88DF-89FC-4DA2-9249-481751945FE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76019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729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F4792-0BB4-4F0C-B9FD-A8F8EDF9289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CF10F2-10E5-4B84-8C6C-8125FA97265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2F27CA-CEB1-47DA-9FD7-0D9EE44B073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7731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36CE6-53A2-4F78-9DF1-9F5EED3C2E7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078FD6-7BB9-4712-A485-6F68E1B93F9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F6381D3-167F-4198-B66A-4CB565A60FA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06623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EDA79-1BDC-433E-AB20-9C9A8EBFE3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AC3437-B350-4D7A-B481-3475D0984A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7991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733663-FFF4-4187-9D21-094983D7795E}"/>
              </a:ext>
            </a:extLst>
          </p:cNvPr>
          <p:cNvSpPr>
            <a:spLocks noGrp="1"/>
          </p:cNvSpPr>
          <p:nvPr>
            <p:ph type="title" orient="vert"/>
          </p:nvPr>
        </p:nvSpPr>
        <p:spPr>
          <a:xfrm>
            <a:off x="6772275" y="406400"/>
            <a:ext cx="1965325" cy="55626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C734B1-4309-4B96-9027-CDA158391189}"/>
              </a:ext>
            </a:extLst>
          </p:cNvPr>
          <p:cNvSpPr>
            <a:spLocks noGrp="1"/>
          </p:cNvSpPr>
          <p:nvPr>
            <p:ph type="body" orient="vert" idx="1"/>
          </p:nvPr>
        </p:nvSpPr>
        <p:spPr>
          <a:xfrm>
            <a:off x="876300" y="406400"/>
            <a:ext cx="5743575"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162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3A91C-C7FB-4FC7-8D74-6E62CA16C041}"/>
              </a:ext>
            </a:extLst>
          </p:cNvPr>
          <p:cNvSpPr>
            <a:spLocks noGrp="1"/>
          </p:cNvSpPr>
          <p:nvPr>
            <p:ph type="title"/>
          </p:nvPr>
        </p:nvSpPr>
        <p:spPr>
          <a:xfrm>
            <a:off x="3403600" y="406400"/>
            <a:ext cx="5334000" cy="533400"/>
          </a:xfrm>
        </p:spPr>
        <p:txBody>
          <a:bodyPr/>
          <a:lstStyle/>
          <a:p>
            <a:r>
              <a:rPr lang="en-US"/>
              <a:t>Click to edit Master title style</a:t>
            </a:r>
          </a:p>
        </p:txBody>
      </p:sp>
      <p:sp>
        <p:nvSpPr>
          <p:cNvPr id="3" name="Table Placeholder 2">
            <a:extLst>
              <a:ext uri="{FF2B5EF4-FFF2-40B4-BE49-F238E27FC236}">
                <a16:creationId xmlns:a16="http://schemas.microsoft.com/office/drawing/2014/main" id="{E262C67B-B89C-4A2E-9E83-76E6D2A96753}"/>
              </a:ext>
            </a:extLst>
          </p:cNvPr>
          <p:cNvSpPr>
            <a:spLocks noGrp="1"/>
          </p:cNvSpPr>
          <p:nvPr>
            <p:ph type="tbl" idx="1"/>
          </p:nvPr>
        </p:nvSpPr>
        <p:spPr>
          <a:xfrm>
            <a:off x="876300" y="1854200"/>
            <a:ext cx="6934200" cy="4114800"/>
          </a:xfrm>
        </p:spPr>
        <p:txBody>
          <a:bodyPr/>
          <a:lstStyle/>
          <a:p>
            <a:endParaRPr lang="en-US" dirty="0"/>
          </a:p>
        </p:txBody>
      </p:sp>
    </p:spTree>
    <p:extLst>
      <p:ext uri="{BB962C8B-B14F-4D97-AF65-F5344CB8AC3E}">
        <p14:creationId xmlns:p14="http://schemas.microsoft.com/office/powerpoint/2010/main" val="107743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F85E4-D32A-4E44-A402-205926D963CD}"/>
              </a:ext>
            </a:extLst>
          </p:cNvPr>
          <p:cNvSpPr>
            <a:spLocks noGrp="1"/>
          </p:cNvSpPr>
          <p:nvPr>
            <p:ph type="title"/>
          </p:nvPr>
        </p:nvSpPr>
        <p:spPr>
          <a:xfrm>
            <a:off x="3403600" y="406400"/>
            <a:ext cx="5334000" cy="5334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0EDB49-140D-4D86-A679-B01A30458E7B}"/>
              </a:ext>
            </a:extLst>
          </p:cNvPr>
          <p:cNvSpPr>
            <a:spLocks noGrp="1"/>
          </p:cNvSpPr>
          <p:nvPr>
            <p:ph type="body" sz="half" idx="1"/>
          </p:nvPr>
        </p:nvSpPr>
        <p:spPr>
          <a:xfrm>
            <a:off x="876300" y="1854200"/>
            <a:ext cx="33909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96F7A9-2689-4D6C-8EBA-0EC47DE87DEA}"/>
              </a:ext>
            </a:extLst>
          </p:cNvPr>
          <p:cNvSpPr>
            <a:spLocks noGrp="1"/>
          </p:cNvSpPr>
          <p:nvPr>
            <p:ph sz="half" idx="2"/>
          </p:nvPr>
        </p:nvSpPr>
        <p:spPr>
          <a:xfrm>
            <a:off x="4419600" y="1854200"/>
            <a:ext cx="33909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3864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bin"/><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CBBD7DD6-69CB-4A6D-A197-D55286E09097}"/>
              </a:ext>
            </a:extLst>
          </p:cNvPr>
          <p:cNvSpPr>
            <a:spLocks noGrp="1" noChangeArrowheads="1"/>
          </p:cNvSpPr>
          <p:nvPr>
            <p:ph type="body" idx="1"/>
          </p:nvPr>
        </p:nvSpPr>
        <p:spPr bwMode="auto">
          <a:xfrm>
            <a:off x="693095" y="1839064"/>
            <a:ext cx="6934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dirty="0"/>
              <a:t>Click to edit Master text styles</a:t>
            </a:r>
          </a:p>
          <a:p>
            <a:pPr lvl="1"/>
            <a:r>
              <a:rPr lang="en-US" altLang="en-US" dirty="0"/>
              <a:t>Second level</a:t>
            </a:r>
          </a:p>
        </p:txBody>
      </p:sp>
      <p:pic>
        <p:nvPicPr>
          <p:cNvPr id="1031" name="Picture 7" descr="TopSection">
            <a:extLst>
              <a:ext uri="{FF2B5EF4-FFF2-40B4-BE49-F238E27FC236}">
                <a16:creationId xmlns:a16="http://schemas.microsoft.com/office/drawing/2014/main" id="{0D37A6A1-FD9F-4422-A8F5-E8F1E4D6400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805" y="-32649"/>
            <a:ext cx="9144000" cy="1046163"/>
          </a:xfrm>
          <a:prstGeom prst="rect">
            <a:avLst/>
          </a:prstGeom>
          <a:noFill/>
          <a:extLst>
            <a:ext uri="{909E8E84-426E-40DD-AFC4-6F175D3DCCD1}">
              <a14:hiddenFill xmlns:a14="http://schemas.microsoft.com/office/drawing/2010/main">
                <a:solidFill>
                  <a:srgbClr val="FFFFFF"/>
                </a:solidFill>
              </a14:hiddenFill>
            </a:ext>
          </a:extLst>
        </p:spPr>
      </p:pic>
      <p:sp>
        <p:nvSpPr>
          <p:cNvPr id="1032" name="Rectangle 8">
            <a:extLst>
              <a:ext uri="{FF2B5EF4-FFF2-40B4-BE49-F238E27FC236}">
                <a16:creationId xmlns:a16="http://schemas.microsoft.com/office/drawing/2014/main" id="{D9A2F6C0-6E0C-4100-A256-BA984B5E4A27}"/>
              </a:ext>
            </a:extLst>
          </p:cNvPr>
          <p:cNvSpPr>
            <a:spLocks noChangeArrowheads="1"/>
          </p:cNvSpPr>
          <p:nvPr userDrawn="1"/>
        </p:nvSpPr>
        <p:spPr bwMode="auto">
          <a:xfrm>
            <a:off x="2324100" y="431800"/>
            <a:ext cx="6400800" cy="4699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0"/>
              </a:spcBef>
              <a:defRPr sz="2400">
                <a:solidFill>
                  <a:schemeClr val="tx1"/>
                </a:solidFill>
                <a:latin typeface="Arial" panose="020B0604020202020204" pitchFamily="34" charset="0"/>
              </a:defRPr>
            </a:lvl1pPr>
            <a:lvl2pPr>
              <a:spcBef>
                <a:spcPct val="0"/>
              </a:spcBef>
              <a:defRPr sz="2400">
                <a:solidFill>
                  <a:schemeClr val="tx1"/>
                </a:solidFill>
                <a:latin typeface="Arial" panose="020B0604020202020204" pitchFamily="34" charset="0"/>
              </a:defRPr>
            </a:lvl2pPr>
            <a:lvl3pPr>
              <a:spcBef>
                <a:spcPct val="0"/>
              </a:spcBef>
              <a:defRPr sz="2400">
                <a:solidFill>
                  <a:schemeClr val="tx1"/>
                </a:solidFill>
                <a:latin typeface="Arial" panose="020B0604020202020204" pitchFamily="34" charset="0"/>
              </a:defRPr>
            </a:lvl3pPr>
            <a:lvl4pPr>
              <a:spcBef>
                <a:spcPct val="0"/>
              </a:spcBef>
              <a:defRPr sz="2400">
                <a:solidFill>
                  <a:schemeClr val="tx1"/>
                </a:solidFill>
                <a:latin typeface="Arial" panose="020B0604020202020204" pitchFamily="34" charset="0"/>
              </a:defRPr>
            </a:lvl4pPr>
            <a:lvl5pPr>
              <a:spcBef>
                <a:spcPct val="0"/>
              </a:spcBef>
              <a:defRPr sz="2400">
                <a:solidFill>
                  <a:schemeClr val="tx1"/>
                </a:solidFill>
                <a:latin typeface="Arial" panose="020B0604020202020204" pitchFamily="34" charset="0"/>
              </a:defRPr>
            </a:lvl5pPr>
            <a:lvl6pPr marL="457200" fontAlgn="base">
              <a:spcBef>
                <a:spcPct val="0"/>
              </a:spcBef>
              <a:spcAft>
                <a:spcPct val="0"/>
              </a:spcAft>
              <a:defRPr sz="2400">
                <a:solidFill>
                  <a:schemeClr val="tx1"/>
                </a:solidFill>
                <a:latin typeface="Arial" panose="020B0604020202020204" pitchFamily="34" charset="0"/>
              </a:defRPr>
            </a:lvl6pPr>
            <a:lvl7pPr marL="914400" fontAlgn="base">
              <a:spcBef>
                <a:spcPct val="0"/>
              </a:spcBef>
              <a:spcAft>
                <a:spcPct val="0"/>
              </a:spcAft>
              <a:defRPr sz="2400">
                <a:solidFill>
                  <a:schemeClr val="tx1"/>
                </a:solidFill>
                <a:latin typeface="Arial" panose="020B0604020202020204" pitchFamily="34" charset="0"/>
              </a:defRPr>
            </a:lvl7pPr>
            <a:lvl8pPr marL="1371600" fontAlgn="base">
              <a:spcBef>
                <a:spcPct val="0"/>
              </a:spcBef>
              <a:spcAft>
                <a:spcPct val="0"/>
              </a:spcAft>
              <a:defRPr sz="2400">
                <a:solidFill>
                  <a:schemeClr val="tx1"/>
                </a:solidFill>
                <a:latin typeface="Arial" panose="020B0604020202020204" pitchFamily="34" charset="0"/>
              </a:defRPr>
            </a:lvl8pPr>
            <a:lvl9pPr marL="1828800" fontAlgn="base">
              <a:spcBef>
                <a:spcPct val="0"/>
              </a:spcBef>
              <a:spcAft>
                <a:spcPct val="0"/>
              </a:spcAft>
              <a:defRPr sz="2400">
                <a:solidFill>
                  <a:schemeClr val="tx1"/>
                </a:solidFill>
                <a:latin typeface="Arial" panose="020B0604020202020204" pitchFamily="34" charset="0"/>
              </a:defRPr>
            </a:lvl9pPr>
          </a:lstStyle>
          <a:p>
            <a:pPr algn="r" eaLnBrk="1" hangingPunct="1">
              <a:buSzTx/>
              <a:buFontTx/>
              <a:buNone/>
            </a:pPr>
            <a:endParaRPr lang="en-US" altLang="en-US" dirty="0">
              <a:solidFill>
                <a:srgbClr val="DDDDDD"/>
              </a:solidFill>
            </a:endParaRPr>
          </a:p>
        </p:txBody>
      </p:sp>
      <p:pic>
        <p:nvPicPr>
          <p:cNvPr id="1035" name="Picture 11" descr="BottomSection">
            <a:extLst>
              <a:ext uri="{FF2B5EF4-FFF2-40B4-BE49-F238E27FC236}">
                <a16:creationId xmlns:a16="http://schemas.microsoft.com/office/drawing/2014/main" id="{B4BEFCE3-348E-40AE-9959-F5FD3B01E382}"/>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6567488"/>
            <a:ext cx="9144000" cy="290512"/>
          </a:xfrm>
          <a:prstGeom prst="rect">
            <a:avLst/>
          </a:prstGeom>
          <a:noFill/>
          <a:extLst>
            <a:ext uri="{909E8E84-426E-40DD-AFC4-6F175D3DCCD1}">
              <a14:hiddenFill xmlns:a14="http://schemas.microsoft.com/office/drawing/2010/main">
                <a:solidFill>
                  <a:srgbClr val="FFFFFF"/>
                </a:solidFill>
              </a14:hiddenFill>
            </a:ext>
          </a:extLst>
        </p:spPr>
      </p:pic>
      <p:sp>
        <p:nvSpPr>
          <p:cNvPr id="1036" name="Text Box 12">
            <a:extLst>
              <a:ext uri="{FF2B5EF4-FFF2-40B4-BE49-F238E27FC236}">
                <a16:creationId xmlns:a16="http://schemas.microsoft.com/office/drawing/2014/main" id="{B0C1DE76-4B78-4411-A159-BA818BDDE39D}"/>
              </a:ext>
            </a:extLst>
          </p:cNvPr>
          <p:cNvSpPr txBox="1">
            <a:spLocks noChangeArrowheads="1"/>
          </p:cNvSpPr>
          <p:nvPr userDrawn="1"/>
        </p:nvSpPr>
        <p:spPr bwMode="auto">
          <a:xfrm>
            <a:off x="309045" y="6589591"/>
            <a:ext cx="291878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0"/>
              </a:spcBef>
              <a:buSzTx/>
              <a:buFontTx/>
              <a:buNone/>
            </a:pPr>
            <a:r>
              <a:rPr lang="en-US" altLang="en-US" sz="1000" b="0" dirty="0">
                <a:solidFill>
                  <a:srgbClr val="E1E1E1"/>
                </a:solidFill>
              </a:rPr>
              <a:t>ElderNet and Volunteer Executive Consultants</a:t>
            </a:r>
          </a:p>
        </p:txBody>
      </p:sp>
      <p:sp>
        <p:nvSpPr>
          <p:cNvPr id="1037" name="Text Box 13">
            <a:extLst>
              <a:ext uri="{FF2B5EF4-FFF2-40B4-BE49-F238E27FC236}">
                <a16:creationId xmlns:a16="http://schemas.microsoft.com/office/drawing/2014/main" id="{AE43EB44-0ABA-4A98-B3AA-45DE337959CE}"/>
              </a:ext>
            </a:extLst>
          </p:cNvPr>
          <p:cNvSpPr txBox="1">
            <a:spLocks noChangeArrowheads="1"/>
          </p:cNvSpPr>
          <p:nvPr userDrawn="1"/>
        </p:nvSpPr>
        <p:spPr bwMode="auto">
          <a:xfrm>
            <a:off x="8370888" y="6607175"/>
            <a:ext cx="10779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0"/>
              </a:spcBef>
              <a:buSzTx/>
              <a:buFontTx/>
              <a:buNone/>
            </a:pPr>
            <a:r>
              <a:rPr lang="en-US" altLang="en-US" sz="1000" dirty="0">
                <a:solidFill>
                  <a:srgbClr val="003366"/>
                </a:solidFill>
              </a:rPr>
              <a:t>Slide </a:t>
            </a:r>
            <a:fld id="{18B8956C-74F8-4F6C-A6EF-B5ED41A9B6BD}" type="slidenum">
              <a:rPr lang="en-US" altLang="en-US" sz="1000">
                <a:solidFill>
                  <a:srgbClr val="003366"/>
                </a:solidFill>
              </a:rPr>
              <a:pPr eaLnBrk="1" hangingPunct="1">
                <a:spcBef>
                  <a:spcPct val="0"/>
                </a:spcBef>
                <a:buSzTx/>
                <a:buFontTx/>
                <a:buNone/>
              </a:pPr>
              <a:t>‹#›</a:t>
            </a:fld>
            <a:endParaRPr lang="en-US" altLang="en-US" sz="1000" dirty="0">
              <a:solidFill>
                <a:srgbClr val="003366"/>
              </a:solidFill>
            </a:endParaRPr>
          </a:p>
        </p:txBody>
      </p:sp>
      <p:sp>
        <p:nvSpPr>
          <p:cNvPr id="1038" name="Rectangle 14">
            <a:extLst>
              <a:ext uri="{FF2B5EF4-FFF2-40B4-BE49-F238E27FC236}">
                <a16:creationId xmlns:a16="http://schemas.microsoft.com/office/drawing/2014/main" id="{DB55A664-CBB1-4BB3-9E1F-7E30F54EA8AE}"/>
              </a:ext>
            </a:extLst>
          </p:cNvPr>
          <p:cNvSpPr>
            <a:spLocks noGrp="1" noChangeArrowheads="1"/>
          </p:cNvSpPr>
          <p:nvPr>
            <p:ph type="title"/>
          </p:nvPr>
        </p:nvSpPr>
        <p:spPr bwMode="auto">
          <a:xfrm>
            <a:off x="3403600" y="406400"/>
            <a:ext cx="5334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2" name="Text Box 12">
            <a:extLst>
              <a:ext uri="{FF2B5EF4-FFF2-40B4-BE49-F238E27FC236}">
                <a16:creationId xmlns:a16="http://schemas.microsoft.com/office/drawing/2014/main" id="{D4CD8981-0277-4810-AABB-E2DE5122DF10}"/>
              </a:ext>
            </a:extLst>
          </p:cNvPr>
          <p:cNvSpPr txBox="1">
            <a:spLocks noChangeArrowheads="1"/>
          </p:cNvSpPr>
          <p:nvPr userDrawn="1"/>
        </p:nvSpPr>
        <p:spPr bwMode="auto">
          <a:xfrm>
            <a:off x="3304635" y="6594836"/>
            <a:ext cx="330283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0"/>
              </a:spcBef>
              <a:buSzTx/>
              <a:buFontTx/>
              <a:buNone/>
            </a:pPr>
            <a:r>
              <a:rPr lang="en-US" altLang="en-US" sz="1000" b="0" dirty="0">
                <a:solidFill>
                  <a:srgbClr val="E1E1E1"/>
                </a:solidFill>
              </a:rPr>
              <a:t>ElderNet Strategic Plan Material – 16 March 2026</a:t>
            </a:r>
          </a:p>
        </p:txBody>
      </p:sp>
      <p:sp>
        <p:nvSpPr>
          <p:cNvPr id="2" name="AutoShape 2">
            <a:extLst>
              <a:ext uri="{FF2B5EF4-FFF2-40B4-BE49-F238E27FC236}">
                <a16:creationId xmlns:a16="http://schemas.microsoft.com/office/drawing/2014/main" id="{B86FE15D-554C-403A-9B85-988065B7A8D3}"/>
              </a:ext>
            </a:extLst>
          </p:cNvPr>
          <p:cNvSpPr>
            <a:spLocks noChangeAspect="1" noChangeArrowheads="1"/>
          </p:cNvSpPr>
          <p:nvPr userDrawn="1"/>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AutoShape 6">
            <a:extLst>
              <a:ext uri="{FF2B5EF4-FFF2-40B4-BE49-F238E27FC236}">
                <a16:creationId xmlns:a16="http://schemas.microsoft.com/office/drawing/2014/main" id="{B96C1A02-0BDE-44E9-A8BE-FDDC9025923F}"/>
              </a:ext>
            </a:extLst>
          </p:cNvPr>
          <p:cNvSpPr>
            <a:spLocks noChangeAspect="1" noChangeArrowheads="1"/>
          </p:cNvSpPr>
          <p:nvPr userDrawn="1"/>
        </p:nvSpPr>
        <p:spPr bwMode="auto">
          <a:xfrm>
            <a:off x="3227825" y="3581399"/>
            <a:ext cx="1801375" cy="1801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8">
            <a:extLst>
              <a:ext uri="{FF2B5EF4-FFF2-40B4-BE49-F238E27FC236}">
                <a16:creationId xmlns:a16="http://schemas.microsoft.com/office/drawing/2014/main" id="{156195BD-A139-425C-A97D-BF2CF9569DA0}"/>
              </a:ext>
            </a:extLst>
          </p:cNvPr>
          <p:cNvSpPr>
            <a:spLocks noChangeAspect="1" noChangeArrowheads="1"/>
          </p:cNvSpPr>
          <p:nvPr userDrawn="1"/>
        </p:nvSpPr>
        <p:spPr bwMode="auto">
          <a:xfrm>
            <a:off x="4724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 name="Picture 6">
            <a:extLst>
              <a:ext uri="{FF2B5EF4-FFF2-40B4-BE49-F238E27FC236}">
                <a16:creationId xmlns:a16="http://schemas.microsoft.com/office/drawing/2014/main" id="{35354FBA-F825-4964-807B-2AC43B5C2CE1}"/>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136703" y="10955"/>
            <a:ext cx="499265" cy="499265"/>
          </a:xfrm>
          <a:prstGeom prst="rect">
            <a:avLst/>
          </a:prstGeom>
        </p:spPr>
      </p:pic>
      <p:pic>
        <p:nvPicPr>
          <p:cNvPr id="6" name="Picture 5">
            <a:extLst>
              <a:ext uri="{FF2B5EF4-FFF2-40B4-BE49-F238E27FC236}">
                <a16:creationId xmlns:a16="http://schemas.microsoft.com/office/drawing/2014/main" id="{F97858AE-1EBF-C30A-1619-944C703AB0FC}"/>
              </a:ext>
            </a:extLst>
          </p:cNvPr>
          <p:cNvPicPr>
            <a:picLocks noChangeAspect="1"/>
          </p:cNvPicPr>
          <p:nvPr userDrawn="1"/>
        </p:nvPicPr>
        <p:blipFill>
          <a:blip r:embed="rId18"/>
          <a:srcRect l="18080" t="9679" r="76460" b="82854"/>
          <a:stretch/>
        </p:blipFill>
        <p:spPr>
          <a:xfrm>
            <a:off x="337392" y="9408"/>
            <a:ext cx="792691" cy="609762"/>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84" r:id="rId12"/>
    <p:sldLayoutId id="2147483686" r:id="rId13"/>
  </p:sldLayoutIdLst>
  <p:txStyles>
    <p:titleStyle>
      <a:lvl1pPr algn="r" rtl="0" eaLnBrk="0" fontAlgn="base" hangingPunct="0">
        <a:spcBef>
          <a:spcPct val="0"/>
        </a:spcBef>
        <a:spcAft>
          <a:spcPct val="0"/>
        </a:spcAft>
        <a:defRPr sz="2400" b="1" kern="1200">
          <a:solidFill>
            <a:srgbClr val="E1E1E1"/>
          </a:solidFill>
          <a:latin typeface="+mj-lt"/>
          <a:ea typeface="+mj-ea"/>
          <a:cs typeface="+mj-cs"/>
        </a:defRPr>
      </a:lvl1pPr>
      <a:lvl2pPr algn="r" rtl="0" eaLnBrk="0" fontAlgn="base" hangingPunct="0">
        <a:spcBef>
          <a:spcPct val="0"/>
        </a:spcBef>
        <a:spcAft>
          <a:spcPct val="0"/>
        </a:spcAft>
        <a:defRPr sz="2400" b="1">
          <a:solidFill>
            <a:srgbClr val="E1E1E1"/>
          </a:solidFill>
          <a:latin typeface="Arial" panose="020B0604020202020204" pitchFamily="34" charset="0"/>
        </a:defRPr>
      </a:lvl2pPr>
      <a:lvl3pPr algn="r" rtl="0" eaLnBrk="0" fontAlgn="base" hangingPunct="0">
        <a:spcBef>
          <a:spcPct val="0"/>
        </a:spcBef>
        <a:spcAft>
          <a:spcPct val="0"/>
        </a:spcAft>
        <a:defRPr sz="2400" b="1">
          <a:solidFill>
            <a:srgbClr val="E1E1E1"/>
          </a:solidFill>
          <a:latin typeface="Arial" panose="020B0604020202020204" pitchFamily="34" charset="0"/>
        </a:defRPr>
      </a:lvl3pPr>
      <a:lvl4pPr algn="r" rtl="0" eaLnBrk="0" fontAlgn="base" hangingPunct="0">
        <a:spcBef>
          <a:spcPct val="0"/>
        </a:spcBef>
        <a:spcAft>
          <a:spcPct val="0"/>
        </a:spcAft>
        <a:defRPr sz="2400" b="1">
          <a:solidFill>
            <a:srgbClr val="E1E1E1"/>
          </a:solidFill>
          <a:latin typeface="Arial" panose="020B0604020202020204" pitchFamily="34" charset="0"/>
        </a:defRPr>
      </a:lvl4pPr>
      <a:lvl5pPr algn="r" rtl="0" eaLnBrk="0" fontAlgn="base" hangingPunct="0">
        <a:spcBef>
          <a:spcPct val="0"/>
        </a:spcBef>
        <a:spcAft>
          <a:spcPct val="0"/>
        </a:spcAft>
        <a:defRPr sz="2400" b="1">
          <a:solidFill>
            <a:srgbClr val="E1E1E1"/>
          </a:solidFill>
          <a:latin typeface="Arial" panose="020B0604020202020204" pitchFamily="34" charset="0"/>
        </a:defRPr>
      </a:lvl5pPr>
      <a:lvl6pPr marL="457200" algn="r" rtl="0" eaLnBrk="0" fontAlgn="base" hangingPunct="0">
        <a:spcBef>
          <a:spcPct val="0"/>
        </a:spcBef>
        <a:spcAft>
          <a:spcPct val="0"/>
        </a:spcAft>
        <a:defRPr sz="2400" b="1">
          <a:solidFill>
            <a:srgbClr val="E1E1E1"/>
          </a:solidFill>
          <a:latin typeface="Arial" panose="020B0604020202020204" pitchFamily="34" charset="0"/>
        </a:defRPr>
      </a:lvl6pPr>
      <a:lvl7pPr marL="914400" algn="r" rtl="0" eaLnBrk="0" fontAlgn="base" hangingPunct="0">
        <a:spcBef>
          <a:spcPct val="0"/>
        </a:spcBef>
        <a:spcAft>
          <a:spcPct val="0"/>
        </a:spcAft>
        <a:defRPr sz="2400" b="1">
          <a:solidFill>
            <a:srgbClr val="E1E1E1"/>
          </a:solidFill>
          <a:latin typeface="Arial" panose="020B0604020202020204" pitchFamily="34" charset="0"/>
        </a:defRPr>
      </a:lvl7pPr>
      <a:lvl8pPr marL="1371600" algn="r" rtl="0" eaLnBrk="0" fontAlgn="base" hangingPunct="0">
        <a:spcBef>
          <a:spcPct val="0"/>
        </a:spcBef>
        <a:spcAft>
          <a:spcPct val="0"/>
        </a:spcAft>
        <a:defRPr sz="2400" b="1">
          <a:solidFill>
            <a:srgbClr val="E1E1E1"/>
          </a:solidFill>
          <a:latin typeface="Arial" panose="020B0604020202020204" pitchFamily="34" charset="0"/>
        </a:defRPr>
      </a:lvl8pPr>
      <a:lvl9pPr marL="1828800" algn="r" rtl="0" eaLnBrk="0" fontAlgn="base" hangingPunct="0">
        <a:spcBef>
          <a:spcPct val="0"/>
        </a:spcBef>
        <a:spcAft>
          <a:spcPct val="0"/>
        </a:spcAft>
        <a:defRPr sz="2400" b="1">
          <a:solidFill>
            <a:srgbClr val="E1E1E1"/>
          </a:solidFill>
          <a:latin typeface="Arial" panose="020B0604020202020204" pitchFamily="34" charset="0"/>
        </a:defRPr>
      </a:lvl9pPr>
    </p:titleStyle>
    <p:bodyStyle>
      <a:lvl1pPr marL="342900" indent="-342900" algn="l" rtl="0" eaLnBrk="0" fontAlgn="base" hangingPunct="0">
        <a:spcBef>
          <a:spcPct val="50000"/>
        </a:spcBef>
        <a:spcAft>
          <a:spcPct val="0"/>
        </a:spcAft>
        <a:buClr>
          <a:srgbClr val="FFAE00"/>
        </a:buClr>
        <a:buSzPct val="115000"/>
        <a:buFont typeface="Wingdings" panose="05000000000000000000" pitchFamily="2" charset="2"/>
        <a:buChar char="ª"/>
        <a:defRPr b="1"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F7097"/>
        </a:buClr>
        <a:buFont typeface="Wingdings" panose="05000000000000000000" pitchFamily="2" charset="2"/>
        <a:buChar char="Ø"/>
        <a:defRPr sz="1600" b="1"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b="1"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b="1"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9.wm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FDDF-A700-AC53-1388-8AC30EF16844}"/>
              </a:ext>
            </a:extLst>
          </p:cNvPr>
          <p:cNvSpPr>
            <a:spLocks noGrp="1"/>
          </p:cNvSpPr>
          <p:nvPr>
            <p:ph type="ctrTitle"/>
          </p:nvPr>
        </p:nvSpPr>
        <p:spPr>
          <a:xfrm>
            <a:off x="1654279" y="1700775"/>
            <a:ext cx="3648475" cy="1190555"/>
          </a:xfrm>
        </p:spPr>
        <p:txBody>
          <a:bodyPr anchor="t"/>
          <a:lstStyle/>
          <a:p>
            <a:r>
              <a:rPr lang="en-US" sz="2800" b="0" dirty="0">
                <a:solidFill>
                  <a:srgbClr val="002060"/>
                </a:solidFill>
                <a:latin typeface="+mn-lt"/>
              </a:rPr>
              <a:t>ElderNet</a:t>
            </a:r>
            <a:br>
              <a:rPr lang="en-US" sz="2400" b="0" dirty="0">
                <a:solidFill>
                  <a:srgbClr val="002060"/>
                </a:solidFill>
                <a:latin typeface="+mn-lt"/>
              </a:rPr>
            </a:br>
            <a:r>
              <a:rPr lang="en-US" sz="2400" b="0" dirty="0">
                <a:solidFill>
                  <a:srgbClr val="002060"/>
                </a:solidFill>
                <a:latin typeface="+mn-lt"/>
              </a:rPr>
              <a:t>Strategic Plan Material</a:t>
            </a:r>
            <a:br>
              <a:rPr lang="en-US" sz="2400" b="0" dirty="0">
                <a:solidFill>
                  <a:srgbClr val="002060"/>
                </a:solidFill>
                <a:latin typeface="+mn-lt"/>
              </a:rPr>
            </a:br>
            <a:br>
              <a:rPr lang="en-US" sz="2400" b="0" dirty="0">
                <a:solidFill>
                  <a:srgbClr val="002060"/>
                </a:solidFill>
                <a:latin typeface="+mn-lt"/>
              </a:rPr>
            </a:br>
            <a:br>
              <a:rPr lang="en-US" sz="2000" b="0" dirty="0">
                <a:solidFill>
                  <a:srgbClr val="002060"/>
                </a:solidFill>
                <a:latin typeface="+mn-lt"/>
              </a:rPr>
            </a:br>
            <a:br>
              <a:rPr lang="en-US" sz="3200" b="0" dirty="0">
                <a:solidFill>
                  <a:srgbClr val="002060"/>
                </a:solidFill>
                <a:latin typeface="+mn-lt"/>
              </a:rPr>
            </a:br>
            <a:endParaRPr lang="en-US" sz="3200" b="0" dirty="0">
              <a:solidFill>
                <a:srgbClr val="002060"/>
              </a:solidFill>
              <a:latin typeface="+mn-lt"/>
            </a:endParaRPr>
          </a:p>
        </p:txBody>
      </p:sp>
      <p:pic>
        <p:nvPicPr>
          <p:cNvPr id="3" name="Picture 2" descr="7 Best Last-Minute Ways To Rescue Your Nonprofit's 2021 Strategic Plan">
            <a:extLst>
              <a:ext uri="{FF2B5EF4-FFF2-40B4-BE49-F238E27FC236}">
                <a16:creationId xmlns:a16="http://schemas.microsoft.com/office/drawing/2014/main" id="{1678903A-D3A3-7DE6-99B5-5624101654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3646" y="1355130"/>
            <a:ext cx="1882904" cy="188290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2ACBA73-B035-6CA6-C140-80E577F3A036}"/>
              </a:ext>
            </a:extLst>
          </p:cNvPr>
          <p:cNvSpPr txBox="1"/>
          <p:nvPr/>
        </p:nvSpPr>
        <p:spPr>
          <a:xfrm>
            <a:off x="1385444" y="2891330"/>
            <a:ext cx="5951716" cy="3053144"/>
          </a:xfrm>
          <a:prstGeom prst="rect">
            <a:avLst/>
          </a:prstGeom>
          <a:noFill/>
        </p:spPr>
        <p:txBody>
          <a:bodyPr wrap="square" rtlCol="0">
            <a:spAutoFit/>
          </a:bodyPr>
          <a:lstStyle/>
          <a:p>
            <a:pPr marL="342900" indent="-342900">
              <a:buSzPct val="100000"/>
              <a:buFont typeface="Wingdings" panose="05000000000000000000" pitchFamily="2" charset="2"/>
              <a:buChar char="Ø"/>
            </a:pPr>
            <a:r>
              <a:rPr lang="en-US" sz="1800" b="0" dirty="0"/>
              <a:t>Background and planning process </a:t>
            </a:r>
          </a:p>
          <a:p>
            <a:pPr marL="342900" indent="-342900">
              <a:buSzPct val="100000"/>
              <a:buFont typeface="Wingdings" panose="05000000000000000000" pitchFamily="2" charset="2"/>
              <a:buChar char="Ø"/>
            </a:pPr>
            <a:r>
              <a:rPr lang="en-US" sz="1800" b="0" dirty="0"/>
              <a:t>Components of the Plan</a:t>
            </a:r>
          </a:p>
          <a:p>
            <a:pPr marL="800100" lvl="1" indent="-342900">
              <a:buSzPct val="100000"/>
              <a:buFont typeface="Wingdings" panose="05000000000000000000" pitchFamily="2" charset="2"/>
              <a:buChar char="Ø"/>
            </a:pPr>
            <a:r>
              <a:rPr lang="en-US" sz="1600" b="0" dirty="0"/>
              <a:t>Planning Research Topics</a:t>
            </a:r>
          </a:p>
          <a:p>
            <a:pPr marL="800100" lvl="1" indent="-342900">
              <a:buSzPct val="100000"/>
              <a:buFont typeface="Wingdings" panose="05000000000000000000" pitchFamily="2" charset="2"/>
              <a:buChar char="Ø"/>
            </a:pPr>
            <a:r>
              <a:rPr lang="en-US" sz="1600" b="0" dirty="0"/>
              <a:t>Vision, Mission, Values</a:t>
            </a:r>
          </a:p>
          <a:p>
            <a:pPr marL="800100" lvl="1" indent="-342900">
              <a:buSzPct val="100000"/>
              <a:buFont typeface="Wingdings" panose="05000000000000000000" pitchFamily="2" charset="2"/>
              <a:buChar char="Ø"/>
            </a:pPr>
            <a:r>
              <a:rPr lang="en-US" sz="1600" b="0" dirty="0"/>
              <a:t>Our Strategy, Strategic Intent, and Goals</a:t>
            </a:r>
          </a:p>
          <a:p>
            <a:pPr marL="342900" indent="-342900">
              <a:buSzPct val="100000"/>
              <a:buFont typeface="Wingdings" panose="05000000000000000000" pitchFamily="2" charset="2"/>
              <a:buChar char="Ø"/>
            </a:pPr>
            <a:r>
              <a:rPr lang="en-US" sz="1800" b="0" dirty="0"/>
              <a:t>Putting the Plan into Action</a:t>
            </a:r>
          </a:p>
          <a:p>
            <a:pPr marL="800100" lvl="1" indent="-342900">
              <a:buSzPct val="100000"/>
              <a:buFont typeface="Wingdings" panose="05000000000000000000" pitchFamily="2" charset="2"/>
              <a:buChar char="Ø"/>
            </a:pPr>
            <a:r>
              <a:rPr lang="en-US" sz="1600" b="0" dirty="0"/>
              <a:t>Linking Goals to Action Items</a:t>
            </a:r>
          </a:p>
          <a:p>
            <a:pPr marL="800100" lvl="1" indent="-342900">
              <a:buSzPct val="100000"/>
              <a:buFont typeface="Wingdings" panose="05000000000000000000" pitchFamily="2" charset="2"/>
              <a:buChar char="Ø"/>
            </a:pPr>
            <a:r>
              <a:rPr lang="en-US" sz="1600" b="0" dirty="0"/>
              <a:t>Critical Success Factors and                                                    Key Performance Indicators </a:t>
            </a:r>
          </a:p>
          <a:p>
            <a:pPr marL="800100" lvl="1" indent="-342900">
              <a:buSzPct val="100000"/>
              <a:buFont typeface="Wingdings" panose="05000000000000000000" pitchFamily="2" charset="2"/>
              <a:buChar char="Ø"/>
            </a:pPr>
            <a:r>
              <a:rPr lang="en-US" sz="1600" b="0" dirty="0"/>
              <a:t>Communication and Change Management</a:t>
            </a:r>
          </a:p>
        </p:txBody>
      </p:sp>
      <p:sp>
        <p:nvSpPr>
          <p:cNvPr id="5" name="TextBox 4">
            <a:extLst>
              <a:ext uri="{FF2B5EF4-FFF2-40B4-BE49-F238E27FC236}">
                <a16:creationId xmlns:a16="http://schemas.microsoft.com/office/drawing/2014/main" id="{911EE527-4889-F119-02C7-7FDDFC9B4F85}"/>
              </a:ext>
            </a:extLst>
          </p:cNvPr>
          <p:cNvSpPr txBox="1"/>
          <p:nvPr/>
        </p:nvSpPr>
        <p:spPr>
          <a:xfrm>
            <a:off x="6338630" y="3663838"/>
            <a:ext cx="2304300" cy="1877437"/>
          </a:xfrm>
          <a:prstGeom prst="rect">
            <a:avLst/>
          </a:prstGeom>
          <a:noFill/>
          <a:ln>
            <a:solidFill>
              <a:srgbClr val="000099"/>
            </a:solid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Welcome to the Strategic Plan!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2060"/>
              </a:solidFill>
              <a:effectLst/>
              <a:uLnTx/>
              <a:uFillTx/>
              <a:latin typeface="Arial"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This slide deck delves into our planning process and methods, and shows you the </a:t>
            </a:r>
            <a:r>
              <a:rPr lang="en-US" sz="1200" b="0" dirty="0">
                <a:solidFill>
                  <a:srgbClr val="002060"/>
                </a:solidFill>
                <a:latin typeface="Arial" charset="0"/>
                <a:ea typeface="ＭＳ Ｐゴシック" charset="0"/>
              </a:rPr>
              <a:t>results from our rigorous effort.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600" b="0" dirty="0">
              <a:solidFill>
                <a:srgbClr val="002060"/>
              </a:solidFill>
              <a:latin typeface="Arial"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rgbClr val="002060"/>
                </a:solidFill>
                <a:latin typeface="Arial" charset="0"/>
                <a:ea typeface="ＭＳ Ｐゴシック" charset="0"/>
              </a:rPr>
              <a:t>It also provides education on many strategic planning terms that may be of interest.</a:t>
            </a: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800" b="0" dirty="0">
              <a:solidFill>
                <a:srgbClr val="002060"/>
              </a:solidFill>
              <a:latin typeface="Arial" charset="0"/>
              <a:ea typeface="ＭＳ Ｐゴシック" charset="0"/>
            </a:endParaRPr>
          </a:p>
        </p:txBody>
      </p:sp>
    </p:spTree>
    <p:extLst>
      <p:ext uri="{BB962C8B-B14F-4D97-AF65-F5344CB8AC3E}">
        <p14:creationId xmlns:p14="http://schemas.microsoft.com/office/powerpoint/2010/main" val="1224483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93D59-6877-29F4-C4C5-AC7B0EBD7BDD}"/>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1021FA59-0652-4F70-A1ED-C2EC131A4ED2}"/>
              </a:ext>
            </a:extLst>
          </p:cNvPr>
          <p:cNvSpPr>
            <a:spLocks noGrp="1"/>
          </p:cNvSpPr>
          <p:nvPr>
            <p:ph idx="1"/>
          </p:nvPr>
        </p:nvSpPr>
        <p:spPr>
          <a:xfrm>
            <a:off x="424260" y="1547155"/>
            <a:ext cx="7970380" cy="4493385"/>
          </a:xfrm>
        </p:spPr>
        <p:txBody>
          <a:bodyPr/>
          <a:lstStyle/>
          <a:p>
            <a:r>
              <a:rPr lang="en-US" sz="1600" dirty="0"/>
              <a:t>In early 2025, ElderNet reached out to RSVP’s Volunteer                             Executive Consultants (VEC), for help with strategic planning.</a:t>
            </a:r>
          </a:p>
          <a:p>
            <a:r>
              <a:rPr lang="en-US" sz="1600" i="0" dirty="0">
                <a:effectLst/>
              </a:rPr>
              <a:t>VEC provides free managerial assistance to nonprofits in the greater                   Philadelphia area through consulting and educational services.</a:t>
            </a:r>
          </a:p>
          <a:p>
            <a:r>
              <a:rPr lang="en-US" sz="1600" dirty="0"/>
              <a:t>ElderNet went knee deep into the planning process and chose                                        to create a rigorous plan to set the organization’s direction.</a:t>
            </a:r>
          </a:p>
          <a:p>
            <a:r>
              <a:rPr lang="en-US" sz="1600" dirty="0"/>
              <a:t>ElderNet worked diligently through a Core Team that constructed the Plan and a Review Team to give feedback. VEC provided consulting and education on             the planning process. It has been a great team effort.</a:t>
            </a:r>
          </a:p>
          <a:p>
            <a:r>
              <a:rPr lang="en-US" sz="1600" dirty="0"/>
              <a:t>ElderNet has done a few strategic plans over its 50-year life, but without the deep analysis and actionable strategy found in this work.</a:t>
            </a:r>
          </a:p>
          <a:p>
            <a:r>
              <a:rPr lang="en-US" sz="1600" dirty="0"/>
              <a:t>The Strategic Plan covers a 5-year outlook with goals spread over the first 3 years.</a:t>
            </a:r>
          </a:p>
          <a:p>
            <a:r>
              <a:rPr lang="en-US" sz="1600" dirty="0"/>
              <a:t>Slides with the symbol           were prepared by VEC to educate on planning topics that may not be familiar to all readers. </a:t>
            </a:r>
          </a:p>
        </p:txBody>
      </p:sp>
      <p:pic>
        <p:nvPicPr>
          <p:cNvPr id="2050" name="Picture 2" descr="Team Effort Royalty-Free Images, Stock Photos &amp; Pictures ...">
            <a:extLst>
              <a:ext uri="{FF2B5EF4-FFF2-40B4-BE49-F238E27FC236}">
                <a16:creationId xmlns:a16="http://schemas.microsoft.com/office/drawing/2014/main" id="{C93FB2BF-EC07-1CAE-D86B-DB5CB30B5A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0350" y="1470345"/>
            <a:ext cx="1613010" cy="16130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3A8C4100-8BE7-B126-06DF-1EA59825F0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984486" y="5272440"/>
            <a:ext cx="396959" cy="307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25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3D457-47C7-1A7C-3CDB-0C813DC9381D}"/>
              </a:ext>
            </a:extLst>
          </p:cNvPr>
          <p:cNvSpPr>
            <a:spLocks noGrp="1"/>
          </p:cNvSpPr>
          <p:nvPr>
            <p:ph type="title"/>
          </p:nvPr>
        </p:nvSpPr>
        <p:spPr/>
        <p:txBody>
          <a:bodyPr/>
          <a:lstStyle/>
          <a:p>
            <a:r>
              <a:rPr lang="en-US" dirty="0"/>
              <a:t>Roles for our Planning Process</a:t>
            </a:r>
          </a:p>
        </p:txBody>
      </p:sp>
      <p:sp>
        <p:nvSpPr>
          <p:cNvPr id="3" name="Content Placeholder 2">
            <a:extLst>
              <a:ext uri="{FF2B5EF4-FFF2-40B4-BE49-F238E27FC236}">
                <a16:creationId xmlns:a16="http://schemas.microsoft.com/office/drawing/2014/main" id="{70C4F247-1527-B5D9-75B1-D36056BFF860}"/>
              </a:ext>
            </a:extLst>
          </p:cNvPr>
          <p:cNvSpPr>
            <a:spLocks noGrp="1"/>
          </p:cNvSpPr>
          <p:nvPr>
            <p:ph idx="1"/>
          </p:nvPr>
        </p:nvSpPr>
        <p:spPr>
          <a:xfrm>
            <a:off x="825415" y="1547155"/>
            <a:ext cx="6934200" cy="4800625"/>
          </a:xfrm>
        </p:spPr>
        <p:txBody>
          <a:bodyPr/>
          <a:lstStyle/>
          <a:p>
            <a:r>
              <a:rPr lang="en-US" sz="1600" dirty="0"/>
              <a:t>VEC Team – </a:t>
            </a:r>
            <a:r>
              <a:rPr lang="en-US" sz="1600" i="1" dirty="0"/>
              <a:t>Consult</a:t>
            </a:r>
          </a:p>
          <a:p>
            <a:pPr lvl="1"/>
            <a:r>
              <a:rPr lang="en-US" sz="1400" dirty="0"/>
              <a:t>Lead the planning process</a:t>
            </a:r>
          </a:p>
          <a:p>
            <a:pPr lvl="1"/>
            <a:r>
              <a:rPr lang="en-US" sz="1400" dirty="0"/>
              <a:t>Facilitate design sessions</a:t>
            </a:r>
          </a:p>
          <a:p>
            <a:pPr lvl="1"/>
            <a:r>
              <a:rPr lang="en-US" sz="1400" dirty="0"/>
              <a:t>Observe and critique </a:t>
            </a:r>
          </a:p>
          <a:p>
            <a:pPr lvl="1"/>
            <a:r>
              <a:rPr lang="en-US" sz="1400" dirty="0"/>
              <a:t>Make recommendations</a:t>
            </a:r>
          </a:p>
          <a:p>
            <a:r>
              <a:rPr lang="en-US" sz="1600" dirty="0"/>
              <a:t>Core Team – </a:t>
            </a:r>
            <a:r>
              <a:rPr lang="en-US" sz="1600" i="1" dirty="0"/>
              <a:t>Construct</a:t>
            </a:r>
          </a:p>
          <a:p>
            <a:pPr lvl="1"/>
            <a:r>
              <a:rPr lang="en-US" sz="1400" dirty="0"/>
              <a:t>Produce the deliverables</a:t>
            </a:r>
          </a:p>
          <a:p>
            <a:pPr lvl="1"/>
            <a:r>
              <a:rPr lang="en-US" sz="1400" dirty="0"/>
              <a:t>Active participation in the core team meetings</a:t>
            </a:r>
          </a:p>
          <a:p>
            <a:pPr lvl="1"/>
            <a:r>
              <a:rPr lang="en-US" sz="1400" dirty="0"/>
              <a:t>Do the assigned homework before and after the meetings</a:t>
            </a:r>
          </a:p>
          <a:p>
            <a:pPr lvl="1"/>
            <a:r>
              <a:rPr lang="en-US" sz="1400" dirty="0"/>
              <a:t>Have touchpoints with the Review Team </a:t>
            </a:r>
          </a:p>
          <a:p>
            <a:r>
              <a:rPr lang="en-US" sz="1600" dirty="0"/>
              <a:t>Review Team– </a:t>
            </a:r>
            <a:r>
              <a:rPr lang="en-US" sz="1600" i="1" dirty="0"/>
              <a:t>Comment</a:t>
            </a:r>
          </a:p>
          <a:p>
            <a:pPr lvl="1"/>
            <a:r>
              <a:rPr lang="en-US" sz="1400" dirty="0"/>
              <a:t>Represent your constituency</a:t>
            </a:r>
          </a:p>
          <a:p>
            <a:pPr lvl="1"/>
            <a:r>
              <a:rPr lang="en-US" sz="1400" dirty="0"/>
              <a:t>Participate in review sessions</a:t>
            </a:r>
          </a:p>
          <a:p>
            <a:pPr lvl="1"/>
            <a:r>
              <a:rPr lang="en-US" sz="1400" dirty="0"/>
              <a:t>Provide feedback on draft deliverables</a:t>
            </a:r>
          </a:p>
          <a:p>
            <a:pPr lvl="1"/>
            <a:r>
              <a:rPr lang="en-US" sz="1400" dirty="0"/>
              <a:t>Previewing materials before they get released</a:t>
            </a:r>
          </a:p>
          <a:p>
            <a:pPr lvl="1"/>
            <a:r>
              <a:rPr lang="en-US" sz="1400" dirty="0"/>
              <a:t>Promote the Plan with your constituency</a:t>
            </a:r>
          </a:p>
        </p:txBody>
      </p:sp>
      <p:pic>
        <p:nvPicPr>
          <p:cNvPr id="1026" name="Picture 2" descr="1,308,023 Teamwork Stock Photos - Free &amp; Royalty-Free Stock ...">
            <a:extLst>
              <a:ext uri="{FF2B5EF4-FFF2-40B4-BE49-F238E27FC236}">
                <a16:creationId xmlns:a16="http://schemas.microsoft.com/office/drawing/2014/main" id="{8406D541-F7FF-4E3B-7BC2-925F73818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6175" y="1316725"/>
            <a:ext cx="2880374" cy="22466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FE9F67B-4D0B-935D-7411-A064E1294ED1}"/>
              </a:ext>
            </a:extLst>
          </p:cNvPr>
          <p:cNvSpPr txBox="1"/>
          <p:nvPr/>
        </p:nvSpPr>
        <p:spPr>
          <a:xfrm>
            <a:off x="5916175" y="4216763"/>
            <a:ext cx="2880374" cy="1938992"/>
          </a:xfrm>
          <a:prstGeom prst="rect">
            <a:avLst/>
          </a:prstGeom>
          <a:noFill/>
          <a:ln>
            <a:solidFill>
              <a:srgbClr val="000099"/>
            </a:solid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Our planning process called for the Core Team to be introduced to a topic by VEC, conduct the analysis, and collaborate on the findings of each topic as shown on the next slide.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800" b="0" dirty="0">
              <a:solidFill>
                <a:srgbClr val="002060"/>
              </a:solidFill>
              <a:latin typeface="Arial" charset="0"/>
              <a:ea typeface="ＭＳ Ｐゴシック"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Early topics called for conducting the research </a:t>
            </a:r>
            <a:r>
              <a:rPr lang="en-US" sz="1200" b="0" dirty="0">
                <a:solidFill>
                  <a:srgbClr val="002060"/>
                </a:solidFill>
                <a:latin typeface="Arial" charset="0"/>
                <a:ea typeface="ＭＳ Ｐゴシック" charset="0"/>
              </a:rPr>
              <a:t>required</a:t>
            </a: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 to develop a meaningful strategy. The strategies are then put into action via goal setting.</a:t>
            </a:r>
          </a:p>
        </p:txBody>
      </p:sp>
    </p:spTree>
    <p:extLst>
      <p:ext uri="{BB962C8B-B14F-4D97-AF65-F5344CB8AC3E}">
        <p14:creationId xmlns:p14="http://schemas.microsoft.com/office/powerpoint/2010/main" val="3249206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F838E-7303-E6C3-3248-F10CCFD9BDF5}"/>
              </a:ext>
            </a:extLst>
          </p:cNvPr>
          <p:cNvSpPr>
            <a:spLocks noGrp="1"/>
          </p:cNvSpPr>
          <p:nvPr>
            <p:ph type="title"/>
          </p:nvPr>
        </p:nvSpPr>
        <p:spPr/>
        <p:txBody>
          <a:bodyPr/>
          <a:lstStyle/>
          <a:p>
            <a:r>
              <a:rPr lang="en-US" dirty="0"/>
              <a:t>Team Participants</a:t>
            </a:r>
          </a:p>
        </p:txBody>
      </p:sp>
      <p:pic>
        <p:nvPicPr>
          <p:cNvPr id="1026" name="Picture 2" descr="4 Sign Up Tools for Hybrid Events">
            <a:extLst>
              <a:ext uri="{FF2B5EF4-FFF2-40B4-BE49-F238E27FC236}">
                <a16:creationId xmlns:a16="http://schemas.microsoft.com/office/drawing/2014/main" id="{64898E07-A1D2-8ADB-5CAB-744CFFC1E7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559" t="9233" r="15560" b="9231"/>
          <a:stretch/>
        </p:blipFill>
        <p:spPr bwMode="auto">
          <a:xfrm>
            <a:off x="5800960" y="1197763"/>
            <a:ext cx="3157748" cy="19624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659AD4C-5756-67ED-6D7F-3EE1930CDA0F}"/>
              </a:ext>
            </a:extLst>
          </p:cNvPr>
          <p:cNvSpPr txBox="1"/>
          <p:nvPr/>
        </p:nvSpPr>
        <p:spPr>
          <a:xfrm>
            <a:off x="501070" y="1416063"/>
            <a:ext cx="7028115" cy="4955203"/>
          </a:xfrm>
          <a:prstGeom prst="rect">
            <a:avLst/>
          </a:prstGeom>
          <a:noFill/>
        </p:spPr>
        <p:txBody>
          <a:bodyPr wrap="square">
            <a:spAutoFit/>
          </a:bodyPr>
          <a:lstStyle/>
          <a:p>
            <a:pPr>
              <a:spcBef>
                <a:spcPts val="600"/>
              </a:spcBef>
            </a:pPr>
            <a:r>
              <a:rPr lang="en-US" sz="1400" dirty="0"/>
              <a:t>VEC Consultants: </a:t>
            </a:r>
            <a:r>
              <a:rPr lang="en-US" sz="1400" b="0" dirty="0"/>
              <a:t>Ray Hoving, </a:t>
            </a:r>
            <a:r>
              <a:rPr lang="fr-FR" sz="1400" b="0" dirty="0"/>
              <a:t>Vincent Ahonkhai</a:t>
            </a:r>
            <a:endParaRPr lang="en-US" sz="1400" b="0" dirty="0"/>
          </a:p>
          <a:p>
            <a:pPr>
              <a:spcBef>
                <a:spcPts val="600"/>
              </a:spcBef>
            </a:pPr>
            <a:r>
              <a:rPr lang="en-US" sz="1400" dirty="0"/>
              <a:t>Core Team members:</a:t>
            </a:r>
          </a:p>
          <a:p>
            <a:pPr lvl="1">
              <a:spcBef>
                <a:spcPts val="300"/>
              </a:spcBef>
            </a:pPr>
            <a:r>
              <a:rPr lang="en-US" sz="1400" b="0" dirty="0"/>
              <a:t>Michele Raymond, Executive Director (Core Team lead) </a:t>
            </a:r>
          </a:p>
          <a:p>
            <a:pPr lvl="1">
              <a:spcBef>
                <a:spcPts val="300"/>
              </a:spcBef>
            </a:pPr>
            <a:r>
              <a:rPr lang="en-US" sz="1400" b="0" dirty="0"/>
              <a:t>Elizabeth Hill, Board President (Review Team lead)</a:t>
            </a:r>
          </a:p>
          <a:p>
            <a:pPr lvl="1">
              <a:spcBef>
                <a:spcPts val="300"/>
              </a:spcBef>
            </a:pPr>
            <a:r>
              <a:rPr lang="en-US" sz="1400" b="0" dirty="0"/>
              <a:t>Marisa DiSalvatore, Finance and Operations Manager</a:t>
            </a:r>
          </a:p>
          <a:p>
            <a:pPr lvl="1">
              <a:spcBef>
                <a:spcPts val="300"/>
              </a:spcBef>
            </a:pPr>
            <a:r>
              <a:rPr lang="en-US" sz="1400" b="0" dirty="0"/>
              <a:t>Justine Babcock Pantry Manager </a:t>
            </a:r>
          </a:p>
          <a:p>
            <a:pPr lvl="1">
              <a:spcBef>
                <a:spcPts val="300"/>
              </a:spcBef>
            </a:pPr>
            <a:r>
              <a:rPr lang="en-US" sz="1400" b="0" dirty="0"/>
              <a:t>Michelle Buller, Volunteer Manager</a:t>
            </a:r>
          </a:p>
          <a:p>
            <a:pPr lvl="1">
              <a:spcBef>
                <a:spcPts val="300"/>
              </a:spcBef>
            </a:pPr>
            <a:r>
              <a:rPr lang="en-US" sz="1400" b="0" dirty="0"/>
              <a:t>Adela Smith, Secretary</a:t>
            </a:r>
          </a:p>
          <a:p>
            <a:pPr lvl="1">
              <a:spcBef>
                <a:spcPts val="300"/>
              </a:spcBef>
            </a:pPr>
            <a:r>
              <a:rPr lang="en-US" sz="1400" b="0" dirty="0"/>
              <a:t>Lynette Killen – Board Vice President </a:t>
            </a:r>
          </a:p>
          <a:p>
            <a:pPr lvl="1">
              <a:spcBef>
                <a:spcPts val="300"/>
              </a:spcBef>
            </a:pPr>
            <a:r>
              <a:rPr lang="en-US" sz="1400" b="0" dirty="0"/>
              <a:t>Jen Fraim, Case Manager </a:t>
            </a:r>
          </a:p>
          <a:p>
            <a:pPr lvl="1">
              <a:spcBef>
                <a:spcPts val="300"/>
              </a:spcBef>
            </a:pPr>
            <a:r>
              <a:rPr lang="en-US" sz="1400" b="0" dirty="0">
                <a:latin typeface="+mn-lt"/>
              </a:rPr>
              <a:t>Jill Liebling – New Development Manager</a:t>
            </a:r>
          </a:p>
          <a:p>
            <a:pPr>
              <a:spcBef>
                <a:spcPts val="600"/>
              </a:spcBef>
            </a:pPr>
            <a:r>
              <a:rPr lang="en-US" sz="1400" dirty="0"/>
              <a:t>Review Team members:</a:t>
            </a:r>
          </a:p>
          <a:p>
            <a:pPr lvl="1">
              <a:spcBef>
                <a:spcPts val="300"/>
              </a:spcBef>
            </a:pPr>
            <a:r>
              <a:rPr lang="en-US" sz="1400" b="0" dirty="0"/>
              <a:t>Beth Drapkin, Assistant Secretary </a:t>
            </a:r>
          </a:p>
          <a:p>
            <a:pPr lvl="1">
              <a:spcBef>
                <a:spcPts val="300"/>
              </a:spcBef>
            </a:pPr>
            <a:r>
              <a:rPr lang="en-US" sz="1400" b="0" dirty="0"/>
              <a:t>Joy Beller Shore, Treasurer</a:t>
            </a:r>
          </a:p>
          <a:p>
            <a:pPr lvl="1">
              <a:spcBef>
                <a:spcPts val="300"/>
              </a:spcBef>
            </a:pPr>
            <a:r>
              <a:rPr lang="en-US" sz="1400" b="0" dirty="0"/>
              <a:t>Michael Corson, Board Member, long time volunteer</a:t>
            </a:r>
          </a:p>
          <a:p>
            <a:pPr lvl="1">
              <a:spcBef>
                <a:spcPts val="300"/>
              </a:spcBef>
            </a:pPr>
            <a:r>
              <a:rPr lang="en-US" sz="1400" b="0" dirty="0"/>
              <a:t>Jared Slipman, Board Member </a:t>
            </a:r>
          </a:p>
          <a:p>
            <a:pPr lvl="1">
              <a:spcBef>
                <a:spcPts val="300"/>
              </a:spcBef>
            </a:pPr>
            <a:r>
              <a:rPr lang="en-US" sz="1400" b="0" dirty="0"/>
              <a:t>Margaret Stevens – Board Member</a:t>
            </a:r>
          </a:p>
          <a:p>
            <a:pPr lvl="1">
              <a:spcBef>
                <a:spcPts val="300"/>
              </a:spcBef>
            </a:pPr>
            <a:r>
              <a:rPr lang="en-US" sz="1400" b="0" dirty="0"/>
              <a:t>Renata Mattson Drozdowski – </a:t>
            </a:r>
            <a:r>
              <a:rPr lang="en-US" sz="1400" b="0" dirty="0">
                <a:solidFill>
                  <a:srgbClr val="000000"/>
                </a:solidFill>
                <a:effectLst/>
                <a:latin typeface="+mn-lt"/>
                <a:ea typeface="Calibri" panose="020F0502020204030204" pitchFamily="34" charset="0"/>
                <a:cs typeface="Aptos" panose="020B0004020202020204" pitchFamily="34" charset="0"/>
              </a:rPr>
              <a:t>new </a:t>
            </a:r>
            <a:r>
              <a:rPr lang="en-US" sz="1400" b="0" dirty="0"/>
              <a:t>Assistant </a:t>
            </a:r>
            <a:r>
              <a:rPr lang="en-US" sz="1400" b="0" dirty="0">
                <a:solidFill>
                  <a:srgbClr val="000000"/>
                </a:solidFill>
                <a:latin typeface="+mn-lt"/>
                <a:ea typeface="Calibri" panose="020F0502020204030204" pitchFamily="34" charset="0"/>
                <a:cs typeface="Aptos" panose="020B0004020202020204" pitchFamily="34" charset="0"/>
              </a:rPr>
              <a:t>M</a:t>
            </a:r>
            <a:r>
              <a:rPr lang="en-US" sz="1400" b="0" dirty="0">
                <a:solidFill>
                  <a:srgbClr val="000000"/>
                </a:solidFill>
                <a:effectLst/>
                <a:latin typeface="+mn-lt"/>
                <a:ea typeface="Calibri" panose="020F0502020204030204" pitchFamily="34" charset="0"/>
                <a:cs typeface="Aptos" panose="020B0004020202020204" pitchFamily="34" charset="0"/>
              </a:rPr>
              <a:t>anager, pantry and office</a:t>
            </a:r>
          </a:p>
          <a:p>
            <a:pPr lvl="1">
              <a:spcBef>
                <a:spcPts val="300"/>
              </a:spcBef>
            </a:pPr>
            <a:r>
              <a:rPr lang="en-US" sz="1400" b="0" dirty="0">
                <a:solidFill>
                  <a:srgbClr val="000000"/>
                </a:solidFill>
                <a:latin typeface="+mn-lt"/>
                <a:ea typeface="Calibri" panose="020F0502020204030204" pitchFamily="34" charset="0"/>
              </a:rPr>
              <a:t>Bridget McCabe – new Case Manager</a:t>
            </a:r>
          </a:p>
        </p:txBody>
      </p:sp>
    </p:spTree>
    <p:extLst>
      <p:ext uri="{BB962C8B-B14F-4D97-AF65-F5344CB8AC3E}">
        <p14:creationId xmlns:p14="http://schemas.microsoft.com/office/powerpoint/2010/main" val="2007909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0C150-4424-4EC9-9AF4-E3BD823711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B08BFD-7DB1-4363-FE71-8E8D985C29EE}"/>
              </a:ext>
            </a:extLst>
          </p:cNvPr>
          <p:cNvSpPr>
            <a:spLocks noGrp="1"/>
          </p:cNvSpPr>
          <p:nvPr>
            <p:ph type="title"/>
          </p:nvPr>
        </p:nvSpPr>
        <p:spPr>
          <a:xfrm>
            <a:off x="923525" y="360870"/>
            <a:ext cx="7814075" cy="533400"/>
          </a:xfrm>
        </p:spPr>
        <p:txBody>
          <a:bodyPr/>
          <a:lstStyle/>
          <a:p>
            <a:r>
              <a:rPr lang="en-US" sz="1800" dirty="0"/>
              <a:t>Components of the Plan </a:t>
            </a:r>
            <a:endParaRPr lang="en-US" sz="1400" dirty="0"/>
          </a:p>
        </p:txBody>
      </p:sp>
      <p:graphicFrame>
        <p:nvGraphicFramePr>
          <p:cNvPr id="4" name="Content Placeholder 3">
            <a:extLst>
              <a:ext uri="{FF2B5EF4-FFF2-40B4-BE49-F238E27FC236}">
                <a16:creationId xmlns:a16="http://schemas.microsoft.com/office/drawing/2014/main" id="{EA5FF576-AA3F-C157-E563-8C65C6F109F3}"/>
              </a:ext>
            </a:extLst>
          </p:cNvPr>
          <p:cNvGraphicFramePr>
            <a:graphicFrameLocks noGrp="1"/>
          </p:cNvGraphicFramePr>
          <p:nvPr>
            <p:ph idx="1"/>
            <p:extLst>
              <p:ext uri="{D42A27DB-BD31-4B8C-83A1-F6EECF244321}">
                <p14:modId xmlns:p14="http://schemas.microsoft.com/office/powerpoint/2010/main" val="1076104397"/>
              </p:ext>
            </p:extLst>
          </p:nvPr>
        </p:nvGraphicFramePr>
        <p:xfrm>
          <a:off x="1384386" y="1950120"/>
          <a:ext cx="6029584" cy="3322320"/>
        </p:xfrm>
        <a:graphic>
          <a:graphicData uri="http://schemas.openxmlformats.org/drawingml/2006/table">
            <a:tbl>
              <a:tblPr firstRow="1" bandRow="1">
                <a:tableStyleId>{5C22544A-7EE6-4342-B048-85BDC9FD1C3A}</a:tableStyleId>
              </a:tblPr>
              <a:tblGrid>
                <a:gridCol w="6029584">
                  <a:extLst>
                    <a:ext uri="{9D8B030D-6E8A-4147-A177-3AD203B41FA5}">
                      <a16:colId xmlns:a16="http://schemas.microsoft.com/office/drawing/2014/main" val="1937540931"/>
                    </a:ext>
                  </a:extLst>
                </a:gridCol>
              </a:tblGrid>
              <a:tr h="3056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002060"/>
                          </a:solidFill>
                        </a:rPr>
                        <a:t>Plan Topics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3102999"/>
                  </a:ext>
                </a:extLst>
              </a:tr>
              <a:tr h="1064602">
                <a:tc>
                  <a:txBody>
                    <a:bodyPr/>
                    <a:lstStyle/>
                    <a:p>
                      <a:r>
                        <a:rPr lang="en-US" sz="1600" dirty="0">
                          <a:solidFill>
                            <a:srgbClr val="002060"/>
                          </a:solidFill>
                        </a:rPr>
                        <a:t>Inputs to Strategy: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Benchmarking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Program/Function Assessment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Core Competencies</a:t>
                      </a:r>
                    </a:p>
                    <a:p>
                      <a:pPr lvl="1"/>
                      <a:r>
                        <a:rPr lang="en-US" sz="1600" dirty="0">
                          <a:solidFill>
                            <a:srgbClr val="002060"/>
                          </a:solidFill>
                        </a:rPr>
                        <a:t>Collaboration Opportunities (Alliances and Partnerships)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983770"/>
                  </a:ext>
                </a:extLst>
              </a:tr>
              <a:tr h="3012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Updated Vision, Mission, Core Values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5670216"/>
                  </a:ext>
                </a:extLst>
              </a:tr>
              <a:tr h="301224">
                <a:tc>
                  <a:txBody>
                    <a:bodyPr/>
                    <a:lstStyle/>
                    <a:p>
                      <a:r>
                        <a:rPr lang="en-US" sz="1600" dirty="0">
                          <a:solidFill>
                            <a:srgbClr val="002060"/>
                          </a:solidFill>
                        </a:rPr>
                        <a:t>Strategy, Strategic Intent Statements, linked to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5445680"/>
                  </a:ext>
                </a:extLst>
              </a:tr>
              <a:tr h="2723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Goals linked to Action Plans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91798"/>
                  </a:ext>
                </a:extLst>
              </a:tr>
              <a:tr h="301224">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Critical Success Factors (CSF’s), Key Process Indicators (KPI’s)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5994072"/>
                  </a:ext>
                </a:extLst>
              </a:tr>
              <a:tr h="3012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2060"/>
                          </a:solidFill>
                        </a:rPr>
                        <a:t>Change Management and Communications Plan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7952249"/>
                  </a:ext>
                </a:extLst>
              </a:tr>
            </a:tbl>
          </a:graphicData>
        </a:graphic>
      </p:graphicFrame>
    </p:spTree>
    <p:extLst>
      <p:ext uri="{BB962C8B-B14F-4D97-AF65-F5344CB8AC3E}">
        <p14:creationId xmlns:p14="http://schemas.microsoft.com/office/powerpoint/2010/main" val="2749372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4FA1B-AE24-5735-6596-78120FBD4A93}"/>
              </a:ext>
            </a:extLst>
          </p:cNvPr>
          <p:cNvSpPr>
            <a:spLocks noGrp="1"/>
          </p:cNvSpPr>
          <p:nvPr>
            <p:ph type="title"/>
          </p:nvPr>
        </p:nvSpPr>
        <p:spPr/>
        <p:txBody>
          <a:bodyPr/>
          <a:lstStyle/>
          <a:p>
            <a:r>
              <a:rPr lang="en-US" dirty="0"/>
              <a:t>Benchmarking</a:t>
            </a:r>
          </a:p>
        </p:txBody>
      </p:sp>
      <p:sp>
        <p:nvSpPr>
          <p:cNvPr id="3" name="Content Placeholder 2">
            <a:extLst>
              <a:ext uri="{FF2B5EF4-FFF2-40B4-BE49-F238E27FC236}">
                <a16:creationId xmlns:a16="http://schemas.microsoft.com/office/drawing/2014/main" id="{FAEA5812-55D5-BB01-8A1E-58153A36B96C}"/>
              </a:ext>
            </a:extLst>
          </p:cNvPr>
          <p:cNvSpPr>
            <a:spLocks noGrp="1"/>
          </p:cNvSpPr>
          <p:nvPr>
            <p:ph idx="1"/>
          </p:nvPr>
        </p:nvSpPr>
        <p:spPr>
          <a:xfrm>
            <a:off x="424259" y="1750575"/>
            <a:ext cx="7565785" cy="4520395"/>
          </a:xfrm>
        </p:spPr>
        <p:txBody>
          <a:bodyPr/>
          <a:lstStyle/>
          <a:p>
            <a:pPr marL="287338" marR="0" indent="-287338">
              <a:spcBef>
                <a:spcPts val="0"/>
              </a:spcBef>
              <a:spcAft>
                <a:spcPts val="300"/>
              </a:spcAft>
            </a:pPr>
            <a:r>
              <a:rPr lang="en-US" sz="1600" dirty="0">
                <a:effectLst/>
                <a:highlight>
                  <a:srgbClr val="FFFFFF"/>
                </a:highlight>
                <a:latin typeface="Arial" panose="020B0604020202020204" pitchFamily="34" charset="0"/>
                <a:ea typeface="Arial" panose="020B0604020202020204" pitchFamily="34" charset="0"/>
                <a:cs typeface="Arial" panose="020B0604020202020204" pitchFamily="34" charset="0"/>
              </a:rPr>
              <a:t>Benchmarking involves comparing an organization’s                                        performance to others in similar businesses to identify                                        areas for improvement</a:t>
            </a:r>
            <a:r>
              <a:rPr lang="en-US" sz="1600" dirty="0">
                <a:effectLst/>
                <a:latin typeface="Arial" panose="020B0604020202020204" pitchFamily="34" charset="0"/>
                <a:ea typeface="Arial" panose="020B0604020202020204" pitchFamily="34" charset="0"/>
                <a:cs typeface="Arial" panose="020B0604020202020204" pitchFamily="34" charset="0"/>
              </a:rPr>
              <a:t>.</a:t>
            </a:r>
            <a:r>
              <a:rPr lang="en-US" sz="1600" dirty="0">
                <a:effectLst/>
                <a:highlight>
                  <a:srgbClr val="FFFFFF"/>
                </a:highlight>
                <a:latin typeface="Arial" panose="020B0604020202020204" pitchFamily="34" charset="0"/>
                <a:ea typeface="Arial" panose="020B0604020202020204" pitchFamily="34" charset="0"/>
                <a:cs typeface="Arial" panose="020B0604020202020204" pitchFamily="34" charset="0"/>
              </a:rPr>
              <a:t> </a:t>
            </a:r>
          </a:p>
          <a:p>
            <a:pPr marL="690563" lvl="1" indent="-290513">
              <a:spcBef>
                <a:spcPts val="0"/>
              </a:spcBef>
              <a:spcAft>
                <a:spcPts val="300"/>
              </a:spcAft>
            </a:pPr>
            <a:r>
              <a:rPr lang="en-US" sz="1400" dirty="0">
                <a:highlight>
                  <a:srgbClr val="FFFFFF"/>
                </a:highlight>
                <a:latin typeface="Arial" panose="020B0604020202020204" pitchFamily="34" charset="0"/>
                <a:ea typeface="Arial" panose="020B0604020202020204" pitchFamily="34" charset="0"/>
                <a:cs typeface="Arial" panose="020B0604020202020204" pitchFamily="34" charset="0"/>
              </a:rPr>
              <a:t>A</a:t>
            </a:r>
            <a:r>
              <a:rPr lang="en-US" sz="1400" dirty="0">
                <a:effectLst/>
                <a:highlight>
                  <a:srgbClr val="FFFFFF"/>
                </a:highlight>
                <a:latin typeface="Arial" panose="020B0604020202020204" pitchFamily="34" charset="0"/>
                <a:ea typeface="Arial" panose="020B0604020202020204" pitchFamily="34" charset="0"/>
                <a:cs typeface="Arial" panose="020B0604020202020204" pitchFamily="34" charset="0"/>
              </a:rPr>
              <a:t>nticipate and respond to the changing customer needs and expectations.</a:t>
            </a:r>
          </a:p>
          <a:p>
            <a:pPr marL="690563" lvl="1" indent="-290513">
              <a:spcBef>
                <a:spcPts val="0"/>
              </a:spcBef>
              <a:spcAft>
                <a:spcPts val="300"/>
              </a:spcAft>
            </a:pPr>
            <a:r>
              <a:rPr lang="en-US" sz="1400" dirty="0">
                <a:highlight>
                  <a:srgbClr val="FFFFFF"/>
                </a:highlight>
                <a:latin typeface="Arial" panose="020B0604020202020204" pitchFamily="34" charset="0"/>
                <a:ea typeface="Arial" panose="020B0604020202020204" pitchFamily="34" charset="0"/>
                <a:cs typeface="Arial" panose="020B0604020202020204" pitchFamily="34" charset="0"/>
              </a:rPr>
              <a:t>S</a:t>
            </a:r>
            <a:r>
              <a:rPr lang="en-US" sz="1400" dirty="0">
                <a:effectLst/>
                <a:highlight>
                  <a:srgbClr val="FFFFFF"/>
                </a:highlight>
                <a:latin typeface="Arial" panose="020B0604020202020204" pitchFamily="34" charset="0"/>
                <a:ea typeface="Arial" panose="020B0604020202020204" pitchFamily="34" charset="0"/>
                <a:cs typeface="Arial" panose="020B0604020202020204" pitchFamily="34" charset="0"/>
              </a:rPr>
              <a:t>tay ahead of the curve. </a:t>
            </a:r>
            <a:endParaRPr lang="en-US" sz="1400" dirty="0">
              <a:highlight>
                <a:srgbClr val="FFFFFF"/>
              </a:highlight>
              <a:latin typeface="Arial" panose="020B0604020202020204" pitchFamily="34" charset="0"/>
              <a:ea typeface="Arial" panose="020B0604020202020204" pitchFamily="34" charset="0"/>
              <a:cs typeface="Arial" panose="020B0604020202020204" pitchFamily="34" charset="0"/>
            </a:endParaRPr>
          </a:p>
          <a:p>
            <a:pPr marL="690563" lvl="1" indent="-290513">
              <a:spcBef>
                <a:spcPts val="0"/>
              </a:spcBef>
              <a:spcAft>
                <a:spcPts val="300"/>
              </a:spcAft>
            </a:pPr>
            <a:r>
              <a:rPr lang="en-US" sz="1400" dirty="0">
                <a:highlight>
                  <a:srgbClr val="FFFFFF"/>
                </a:highlight>
                <a:latin typeface="Arial" panose="020B0604020202020204" pitchFamily="34" charset="0"/>
                <a:ea typeface="Arial" panose="020B0604020202020204" pitchFamily="34" charset="0"/>
                <a:cs typeface="Arial" panose="020B0604020202020204" pitchFamily="34" charset="0"/>
              </a:rPr>
              <a:t>S</a:t>
            </a:r>
            <a:r>
              <a:rPr lang="en-US" sz="1400" dirty="0">
                <a:effectLst/>
                <a:highlight>
                  <a:srgbClr val="FFFFFF"/>
                </a:highlight>
                <a:latin typeface="Arial" panose="020B0604020202020204" pitchFamily="34" charset="0"/>
                <a:ea typeface="Arial" panose="020B0604020202020204" pitchFamily="34" charset="0"/>
                <a:cs typeface="Arial" panose="020B0604020202020204" pitchFamily="34" charset="0"/>
              </a:rPr>
              <a:t>erve as input to creating your business strategy. </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p>
            <a:pPr marL="287338" marR="0" indent="-287338">
              <a:spcBef>
                <a:spcPts val="0"/>
              </a:spcBef>
              <a:spcAft>
                <a:spcPts val="300"/>
              </a:spcAft>
            </a:pPr>
            <a:r>
              <a:rPr lang="en-US" sz="1600" dirty="0">
                <a:solidFill>
                  <a:srgbClr val="000000"/>
                </a:solidFill>
                <a:highlight>
                  <a:srgbClr val="FFFFFF"/>
                </a:highlight>
                <a:latin typeface="Arial" panose="020B0604020202020204" pitchFamily="34" charset="0"/>
                <a:ea typeface="Arial" panose="020B0604020202020204" pitchFamily="34" charset="0"/>
                <a:cs typeface="Arial" panose="020B0604020202020204" pitchFamily="34" charset="0"/>
              </a:rPr>
              <a:t>Target organizations for benchmarking c</a:t>
            </a:r>
            <a:r>
              <a:rPr lang="en-US" sz="160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an be non-profit or for-profit.</a:t>
            </a:r>
          </a:p>
          <a:p>
            <a:pPr marL="687388" lvl="1" indent="-287338">
              <a:spcBef>
                <a:spcPts val="0"/>
              </a:spcBef>
              <a:spcAft>
                <a:spcPts val="300"/>
              </a:spcAft>
            </a:pPr>
            <a:r>
              <a:rPr lang="en-US" sz="140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rPr>
              <a:t>The best matches would be of organizations having similar programs as ElderNet. </a:t>
            </a:r>
          </a:p>
          <a:p>
            <a:pPr marL="687388" lvl="1" indent="-287338">
              <a:spcBef>
                <a:spcPts val="0"/>
              </a:spcBef>
              <a:spcAft>
                <a:spcPts val="300"/>
              </a:spcAft>
            </a:pPr>
            <a:r>
              <a:rPr lang="en-US" sz="1400" dirty="0">
                <a:solidFill>
                  <a:srgbClr val="000000"/>
                </a:solidFill>
                <a:highlight>
                  <a:srgbClr val="FFFFFF"/>
                </a:highlight>
                <a:latin typeface="Arial" panose="020B0604020202020204" pitchFamily="34" charset="0"/>
                <a:ea typeface="Arial" panose="020B0604020202020204" pitchFamily="34" charset="0"/>
                <a:cs typeface="Arial" panose="020B0604020202020204" pitchFamily="34" charset="0"/>
              </a:rPr>
              <a:t>Organizations that compete with ElderNet for funding are ideal.</a:t>
            </a:r>
            <a:endParaRPr lang="en-US" sz="1400" dirty="0">
              <a:solidFill>
                <a:srgbClr val="000000"/>
              </a:solidFill>
              <a:effectLst/>
              <a:highlight>
                <a:srgbClr val="FFFFFF"/>
              </a:highlight>
              <a:latin typeface="Arial" panose="020B0604020202020204" pitchFamily="34" charset="0"/>
              <a:ea typeface="Arial" panose="020B0604020202020204" pitchFamily="34" charset="0"/>
              <a:cs typeface="Arial" panose="020B0604020202020204" pitchFamily="34" charset="0"/>
            </a:endParaRPr>
          </a:p>
          <a:p>
            <a:pPr marL="287338" indent="-287338">
              <a:spcBef>
                <a:spcPts val="0"/>
              </a:spcBef>
              <a:spcAft>
                <a:spcPts val="300"/>
              </a:spcAft>
            </a:pPr>
            <a:r>
              <a:rPr lang="en-US" sz="1600" dirty="0">
                <a:solidFill>
                  <a:srgbClr val="000000"/>
                </a:solidFill>
                <a:highlight>
                  <a:srgbClr val="FFFFFF"/>
                </a:highlight>
                <a:latin typeface="Arial" panose="020B0604020202020204" pitchFamily="34" charset="0"/>
                <a:ea typeface="Arial" panose="020B0604020202020204" pitchFamily="34" charset="0"/>
                <a:cs typeface="Arial" panose="020B0604020202020204" pitchFamily="34" charset="0"/>
              </a:rPr>
              <a:t>Criteria to evaluate</a:t>
            </a:r>
            <a:endParaRPr lang="en-US" sz="1100" dirty="0">
              <a:effectLst/>
              <a:latin typeface="Arial" panose="020B0604020202020204" pitchFamily="34" charset="0"/>
              <a:ea typeface="Arial" panose="020B0604020202020204" pitchFamily="34" charset="0"/>
              <a:cs typeface="Times New Roman" panose="02020603050405020304" pitchFamily="18" charset="0"/>
            </a:endParaRPr>
          </a:p>
          <a:p>
            <a:pPr lvl="1">
              <a:spcBef>
                <a:spcPts val="0"/>
              </a:spcBef>
              <a:spcAft>
                <a:spcPts val="300"/>
              </a:spcAft>
            </a:pPr>
            <a:r>
              <a:rPr lang="en-US" sz="1400" dirty="0">
                <a:effectLst/>
                <a:latin typeface="Arial" panose="020B0604020202020204" pitchFamily="34" charset="0"/>
                <a:ea typeface="Arial" panose="020B0604020202020204" pitchFamily="34" charset="0"/>
                <a:cs typeface="Arial" panose="020B0604020202020204" pitchFamily="34" charset="0"/>
              </a:rPr>
              <a:t>Size and scope of geographic coverage</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p>
            <a:pPr lvl="1">
              <a:spcBef>
                <a:spcPts val="0"/>
              </a:spcBef>
              <a:spcAft>
                <a:spcPts val="300"/>
              </a:spcAft>
            </a:pPr>
            <a:r>
              <a:rPr lang="en-US" sz="1400" dirty="0">
                <a:effectLst/>
                <a:latin typeface="Arial" panose="020B0604020202020204" pitchFamily="34" charset="0"/>
                <a:ea typeface="Arial" panose="020B0604020202020204" pitchFamily="34" charset="0"/>
                <a:cs typeface="Arial" panose="020B0604020202020204" pitchFamily="34" charset="0"/>
              </a:rPr>
              <a:t>Program Capability – what they do better; what we do better</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p>
            <a:pPr lvl="1">
              <a:spcBef>
                <a:spcPts val="0"/>
              </a:spcBef>
              <a:spcAft>
                <a:spcPts val="300"/>
              </a:spcAft>
            </a:pPr>
            <a:r>
              <a:rPr lang="en-US" sz="1400" dirty="0">
                <a:latin typeface="Arial" panose="020B0604020202020204" pitchFamily="34" charset="0"/>
                <a:ea typeface="Arial" panose="020B0604020202020204" pitchFamily="34" charset="0"/>
                <a:cs typeface="Arial" panose="020B0604020202020204" pitchFamily="34" charset="0"/>
              </a:rPr>
              <a:t>Their branding capability, plusses and minuses</a:t>
            </a:r>
          </a:p>
          <a:p>
            <a:pPr lvl="1">
              <a:spcBef>
                <a:spcPts val="0"/>
              </a:spcBef>
              <a:spcAft>
                <a:spcPts val="300"/>
              </a:spcAft>
            </a:pPr>
            <a:r>
              <a:rPr lang="en-US" sz="1400" dirty="0">
                <a:latin typeface="Arial" panose="020B0604020202020204" pitchFamily="34" charset="0"/>
                <a:ea typeface="Arial" panose="020B0604020202020204" pitchFamily="34" charset="0"/>
                <a:cs typeface="Arial" panose="020B0604020202020204" pitchFamily="34" charset="0"/>
              </a:rPr>
              <a:t>Cost or fee structure, if any </a:t>
            </a:r>
          </a:p>
          <a:p>
            <a:pPr lvl="1">
              <a:spcBef>
                <a:spcPts val="0"/>
              </a:spcBef>
              <a:spcAft>
                <a:spcPts val="300"/>
              </a:spcAft>
            </a:pPr>
            <a:r>
              <a:rPr lang="en-US" sz="1400" dirty="0">
                <a:latin typeface="Arial" panose="020B0604020202020204" pitchFamily="34" charset="0"/>
                <a:ea typeface="Arial" panose="020B0604020202020204" pitchFamily="34" charset="0"/>
                <a:cs typeface="Arial" panose="020B0604020202020204" pitchFamily="34" charset="0"/>
              </a:rPr>
              <a:t>Quality and content of their Strategic Plan, if they have one</a:t>
            </a:r>
            <a:endParaRPr lang="en-US" sz="1400" dirty="0">
              <a:latin typeface="Arial" panose="020B0604020202020204" pitchFamily="34" charset="0"/>
              <a:ea typeface="Arial" panose="020B0604020202020204" pitchFamily="34" charset="0"/>
              <a:cs typeface="Times New Roman" panose="02020603050405020304" pitchFamily="18" charset="0"/>
            </a:endParaRPr>
          </a:p>
          <a:p>
            <a:pPr lvl="1">
              <a:spcBef>
                <a:spcPts val="0"/>
              </a:spcBef>
              <a:spcAft>
                <a:spcPts val="300"/>
              </a:spcAft>
            </a:pPr>
            <a:r>
              <a:rPr lang="en-US" sz="1400" dirty="0">
                <a:effectLst/>
                <a:latin typeface="Arial" panose="020B0604020202020204" pitchFamily="34" charset="0"/>
                <a:ea typeface="Arial" panose="020B0604020202020204" pitchFamily="34" charset="0"/>
                <a:cs typeface="Arial" panose="020B0604020202020204" pitchFamily="34" charset="0"/>
              </a:rPr>
              <a:t>Take aways from the benchmark: what can we do better</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p>
            <a:endParaRPr lang="en-US" dirty="0"/>
          </a:p>
        </p:txBody>
      </p:sp>
      <p:pic>
        <p:nvPicPr>
          <p:cNvPr id="6" name="Picture 2" descr="49,739,927 Benchmarking Stock Illustrations | Depositphotos">
            <a:extLst>
              <a:ext uri="{FF2B5EF4-FFF2-40B4-BE49-F238E27FC236}">
                <a16:creationId xmlns:a16="http://schemas.microsoft.com/office/drawing/2014/main" id="{37BBD53D-EB99-575A-EF1B-EA2FBE1E2E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7990" y="1086295"/>
            <a:ext cx="2711876" cy="14865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AF08A70C-1D4F-CC55-16F0-B4B2780B09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632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65E15-BCF9-87CA-ACD9-CF3D03386C7B}"/>
              </a:ext>
            </a:extLst>
          </p:cNvPr>
          <p:cNvSpPr>
            <a:spLocks noGrp="1"/>
          </p:cNvSpPr>
          <p:nvPr>
            <p:ph type="title"/>
          </p:nvPr>
        </p:nvSpPr>
        <p:spPr/>
        <p:txBody>
          <a:bodyPr/>
          <a:lstStyle/>
          <a:p>
            <a:r>
              <a:rPr lang="en-US" dirty="0"/>
              <a:t>Organizations we Benchmarked </a:t>
            </a:r>
          </a:p>
        </p:txBody>
      </p:sp>
      <p:graphicFrame>
        <p:nvGraphicFramePr>
          <p:cNvPr id="4" name="Table 3">
            <a:extLst>
              <a:ext uri="{FF2B5EF4-FFF2-40B4-BE49-F238E27FC236}">
                <a16:creationId xmlns:a16="http://schemas.microsoft.com/office/drawing/2014/main" id="{A2C6F9C7-DEBF-0C53-8592-CA24FBD9B3FE}"/>
              </a:ext>
            </a:extLst>
          </p:cNvPr>
          <p:cNvGraphicFramePr>
            <a:graphicFrameLocks noGrp="1"/>
          </p:cNvGraphicFramePr>
          <p:nvPr>
            <p:extLst>
              <p:ext uri="{D42A27DB-BD31-4B8C-83A1-F6EECF244321}">
                <p14:modId xmlns:p14="http://schemas.microsoft.com/office/powerpoint/2010/main" val="4095380381"/>
              </p:ext>
            </p:extLst>
          </p:nvPr>
        </p:nvGraphicFramePr>
        <p:xfrm>
          <a:off x="4303165" y="2200040"/>
          <a:ext cx="3973576" cy="3383280"/>
        </p:xfrm>
        <a:graphic>
          <a:graphicData uri="http://schemas.openxmlformats.org/drawingml/2006/table">
            <a:tbl>
              <a:tblPr firstRow="1" bandRow="1">
                <a:tableStyleId>{5C22544A-7EE6-4342-B048-85BDC9FD1C3A}</a:tableStyleId>
              </a:tblPr>
              <a:tblGrid>
                <a:gridCol w="3973576">
                  <a:extLst>
                    <a:ext uri="{9D8B030D-6E8A-4147-A177-3AD203B41FA5}">
                      <a16:colId xmlns:a16="http://schemas.microsoft.com/office/drawing/2014/main" val="685904596"/>
                    </a:ext>
                  </a:extLst>
                </a:gridCol>
              </a:tblGrid>
              <a:tr h="243232">
                <a:tc>
                  <a:txBody>
                    <a:bodyPr/>
                    <a:lstStyle/>
                    <a:p>
                      <a:r>
                        <a:rPr lang="en-US" sz="1200" b="0" dirty="0">
                          <a:solidFill>
                            <a:schemeClr val="tx1"/>
                          </a:solidFill>
                          <a:latin typeface="+mn-lt"/>
                        </a:rPr>
                        <a:t>Benchmarking Organizations (continued)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39005738"/>
                  </a:ext>
                </a:extLst>
              </a:tr>
              <a:tr h="243232">
                <a:tc>
                  <a:txBody>
                    <a:bodyPr/>
                    <a:lstStyle/>
                    <a:p>
                      <a:r>
                        <a:rPr lang="en-US" sz="1100" b="0" dirty="0">
                          <a:solidFill>
                            <a:schemeClr val="tx1"/>
                          </a:solidFill>
                          <a:latin typeface="+mn-lt"/>
                        </a:rPr>
                        <a:t>Partners in Care-Maryland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8134858"/>
                  </a:ext>
                </a:extLst>
              </a:tr>
              <a:tr h="243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n-lt"/>
                        </a:rPr>
                        <a:t>Senior Citizens United Community Services-Audubon NJ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2363399"/>
                  </a:ext>
                </a:extLst>
              </a:tr>
              <a:tr h="243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n-lt"/>
                        </a:rPr>
                        <a:t>Inter Faith Caregivers-Haddonfield Heights, NJ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2117015"/>
                  </a:ext>
                </a:extLst>
              </a:tr>
              <a:tr h="243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n-lt"/>
                        </a:rPr>
                        <a:t>Knoxville Community Action Committee CAC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691062"/>
                  </a:ext>
                </a:extLst>
              </a:tr>
              <a:tr h="243232">
                <a:tc>
                  <a:txBody>
                    <a:bodyPr/>
                    <a:lstStyle/>
                    <a:p>
                      <a:r>
                        <a:rPr lang="en-US" sz="1100" b="0" dirty="0">
                          <a:solidFill>
                            <a:schemeClr val="tx1"/>
                          </a:solidFill>
                          <a:latin typeface="+mn-lt"/>
                        </a:rPr>
                        <a:t>Senior Services of Southeastern Virginia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7115093"/>
                  </a:ext>
                </a:extLst>
              </a:tr>
              <a:tr h="243232">
                <a:tc>
                  <a:txBody>
                    <a:bodyPr/>
                    <a:lstStyle/>
                    <a:p>
                      <a:r>
                        <a:rPr lang="en-US" sz="1100" b="0" dirty="0">
                          <a:solidFill>
                            <a:schemeClr val="tx1"/>
                          </a:solidFill>
                          <a:latin typeface="+mn-lt"/>
                        </a:rPr>
                        <a:t>Dauphin County Area Agency on Aging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5298204"/>
                  </a:ext>
                </a:extLst>
              </a:tr>
              <a:tr h="243232">
                <a:tc>
                  <a:txBody>
                    <a:bodyPr/>
                    <a:lstStyle/>
                    <a:p>
                      <a:r>
                        <a:rPr lang="en-US" sz="1100" b="0" dirty="0">
                          <a:solidFill>
                            <a:schemeClr val="tx1"/>
                          </a:solidFill>
                          <a:latin typeface="+mn-lt"/>
                        </a:rPr>
                        <a:t>Keystone Community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0672351"/>
                  </a:ext>
                </a:extLst>
              </a:tr>
              <a:tr h="243232">
                <a:tc>
                  <a:txBody>
                    <a:bodyPr/>
                    <a:lstStyle/>
                    <a:p>
                      <a:r>
                        <a:rPr lang="en-US" sz="1100" b="0" dirty="0">
                          <a:solidFill>
                            <a:schemeClr val="tx1"/>
                          </a:solidFill>
                          <a:latin typeface="+mn-lt"/>
                        </a:rPr>
                        <a:t>Center at Journey’s Way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8683632"/>
                  </a:ext>
                </a:extLst>
              </a:tr>
              <a:tr h="243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222222"/>
                          </a:solidFill>
                          <a:effectLst/>
                          <a:latin typeface="+mn-lt"/>
                          <a:ea typeface="Arial" panose="020B0604020202020204" pitchFamily="34" charset="0"/>
                          <a:cs typeface="Times New Roman" panose="02020603050405020304" pitchFamily="18" charset="0"/>
                        </a:rPr>
                        <a:t>Aging Forward</a:t>
                      </a:r>
                      <a:endParaRPr lang="en-US" sz="11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406208"/>
                  </a:ext>
                </a:extLst>
              </a:tr>
              <a:tr h="243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222222"/>
                          </a:solidFill>
                          <a:effectLst/>
                          <a:latin typeface="+mn-lt"/>
                          <a:ea typeface="Arial" panose="020B0604020202020204" pitchFamily="34" charset="0"/>
                          <a:cs typeface="Times New Roman" panose="02020603050405020304" pitchFamily="18" charset="0"/>
                        </a:rPr>
                        <a:t>ACLAMO  Montgomery County</a:t>
                      </a:r>
                      <a:endParaRPr lang="en-US" sz="11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1634126"/>
                  </a:ext>
                </a:extLst>
              </a:tr>
              <a:tr h="2432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222222"/>
                          </a:solidFill>
                          <a:effectLst/>
                          <a:latin typeface="+mn-lt"/>
                          <a:ea typeface="Arial" panose="020B0604020202020204" pitchFamily="34" charset="0"/>
                          <a:cs typeface="Times New Roman" panose="02020603050405020304" pitchFamily="18" charset="0"/>
                        </a:rPr>
                        <a:t>Boyertown Area Multi Service Center</a:t>
                      </a:r>
                      <a:endParaRPr lang="en-US" sz="11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3111425"/>
                  </a:ext>
                </a:extLst>
              </a:tr>
              <a:tr h="243232">
                <a:tc>
                  <a:txBody>
                    <a:bodyPr/>
                    <a:lstStyle/>
                    <a:p>
                      <a:r>
                        <a:rPr lang="en-US" sz="1100" b="0" dirty="0">
                          <a:solidFill>
                            <a:schemeClr val="tx1"/>
                          </a:solidFill>
                          <a:latin typeface="+mn-lt"/>
                        </a:rPr>
                        <a:t>Fisherman’s mark - Lambertville, NJ</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8580397"/>
                  </a:ext>
                </a:extLst>
              </a:tr>
            </a:tbl>
          </a:graphicData>
        </a:graphic>
      </p:graphicFrame>
      <p:graphicFrame>
        <p:nvGraphicFramePr>
          <p:cNvPr id="5" name="Table 4">
            <a:extLst>
              <a:ext uri="{FF2B5EF4-FFF2-40B4-BE49-F238E27FC236}">
                <a16:creationId xmlns:a16="http://schemas.microsoft.com/office/drawing/2014/main" id="{B1F2B3E2-BFC9-8476-C781-9728484E8C8D}"/>
              </a:ext>
            </a:extLst>
          </p:cNvPr>
          <p:cNvGraphicFramePr>
            <a:graphicFrameLocks noGrp="1"/>
          </p:cNvGraphicFramePr>
          <p:nvPr>
            <p:extLst>
              <p:ext uri="{D42A27DB-BD31-4B8C-83A1-F6EECF244321}">
                <p14:modId xmlns:p14="http://schemas.microsoft.com/office/powerpoint/2010/main" val="3517201807"/>
              </p:ext>
            </p:extLst>
          </p:nvPr>
        </p:nvGraphicFramePr>
        <p:xfrm>
          <a:off x="846715" y="2200040"/>
          <a:ext cx="3149210" cy="3656162"/>
        </p:xfrm>
        <a:graphic>
          <a:graphicData uri="http://schemas.openxmlformats.org/drawingml/2006/table">
            <a:tbl>
              <a:tblPr firstRow="1" bandRow="1">
                <a:tableStyleId>{5C22544A-7EE6-4342-B048-85BDC9FD1C3A}</a:tableStyleId>
              </a:tblPr>
              <a:tblGrid>
                <a:gridCol w="3149210">
                  <a:extLst>
                    <a:ext uri="{9D8B030D-6E8A-4147-A177-3AD203B41FA5}">
                      <a16:colId xmlns:a16="http://schemas.microsoft.com/office/drawing/2014/main" val="685904596"/>
                    </a:ext>
                  </a:extLst>
                </a:gridCol>
              </a:tblGrid>
              <a:tr h="172097">
                <a:tc>
                  <a:txBody>
                    <a:bodyPr/>
                    <a:lstStyle/>
                    <a:p>
                      <a:pPr algn="l"/>
                      <a:r>
                        <a:rPr lang="en-US" sz="1200" b="0" dirty="0">
                          <a:solidFill>
                            <a:schemeClr val="tx1"/>
                          </a:solidFill>
                        </a:rPr>
                        <a:t>Benchmarking Organizations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39005738"/>
                  </a:ext>
                </a:extLst>
              </a:tr>
              <a:tr h="162537">
                <a:tc>
                  <a:txBody>
                    <a:bodyPr/>
                    <a:lstStyle/>
                    <a:p>
                      <a:pPr marL="0" marR="0" algn="l">
                        <a:buNone/>
                      </a:pPr>
                      <a:r>
                        <a:rPr lang="en-US" sz="1100" dirty="0">
                          <a:effectLst/>
                          <a:latin typeface="+mn-lt"/>
                          <a:ea typeface="Calibri" panose="020F0502020204030204" pitchFamily="34" charset="0"/>
                        </a:rPr>
                        <a:t>PALM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8134858"/>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mn-lt"/>
                          <a:ea typeface="Calibri" panose="020F0502020204030204" pitchFamily="34" charset="0"/>
                        </a:rPr>
                        <a:t>RSVP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2363399"/>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mn-lt"/>
                          <a:ea typeface="Calibri" panose="020F0502020204030204" pitchFamily="34" charset="0"/>
                        </a:rPr>
                        <a:t>Elder Helpers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2117015"/>
                  </a:ext>
                </a:extLst>
              </a:tr>
              <a:tr h="138995">
                <a:tc>
                  <a:txBody>
                    <a:bodyPr/>
                    <a:lstStyle/>
                    <a:p>
                      <a:pPr marL="0" marR="0" algn="l">
                        <a:buNone/>
                      </a:pPr>
                      <a:r>
                        <a:rPr lang="en-US" sz="1100" dirty="0">
                          <a:effectLst/>
                          <a:latin typeface="+mn-lt"/>
                          <a:ea typeface="Calibri" panose="020F0502020204030204" pitchFamily="34" charset="0"/>
                        </a:rPr>
                        <a:t>OPTIONS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691062"/>
                  </a:ext>
                </a:extLst>
              </a:tr>
              <a:tr h="1349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mn-lt"/>
                          <a:ea typeface="Calibri" panose="020F0502020204030204" pitchFamily="34" charset="0"/>
                        </a:rPr>
                        <a:t>Central Behavior Health</a:t>
                      </a:r>
                      <a:endParaRPr lang="en-US" sz="1200" dirty="0">
                        <a:effectLst/>
                        <a:latin typeface="+mn-lt"/>
                        <a:ea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19303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latin typeface="+mn-lt"/>
                          <a:ea typeface="Calibri" panose="020F0502020204030204" pitchFamily="34" charset="0"/>
                        </a:rPr>
                        <a:t>Home Instead</a:t>
                      </a:r>
                      <a:endParaRPr lang="en-US" sz="1200" dirty="0">
                        <a:effectLst/>
                        <a:latin typeface="+mn-lt"/>
                        <a:ea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531186"/>
                  </a:ext>
                </a:extLst>
              </a:tr>
              <a:tr h="2728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n-lt"/>
                          <a:ea typeface="Calibri" panose="020F0502020204030204" pitchFamily="34" charset="0"/>
                          <a:cs typeface="+mn-cs"/>
                        </a:rPr>
                        <a:t>American Society on Aging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512764"/>
                  </a:ext>
                </a:extLst>
              </a:tr>
              <a:tr h="256660">
                <a:tc>
                  <a:txBody>
                    <a:bodyPr/>
                    <a:lstStyle/>
                    <a:p>
                      <a:pPr algn="l"/>
                      <a:r>
                        <a:rPr lang="en-US" sz="1100" kern="1200" dirty="0">
                          <a:solidFill>
                            <a:schemeClr val="dk1"/>
                          </a:solidFill>
                          <a:effectLst/>
                          <a:latin typeface="+mn-lt"/>
                          <a:ea typeface="+mn-ea"/>
                          <a:cs typeface="+mn-cs"/>
                        </a:rPr>
                        <a:t>Surrey Services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5734526"/>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Neighbors Helping Neighbors on the Main Line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9500632"/>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Project Hearth, Pottstown, PA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5962827"/>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Senior Community Services of DelCo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7406160"/>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Seniors Helping Seniors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70280933"/>
                  </a:ext>
                </a:extLst>
              </a:tr>
              <a:tr h="162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Sound Generations, Seattle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323377"/>
                  </a:ext>
                </a:extLst>
              </a:tr>
            </a:tbl>
          </a:graphicData>
        </a:graphic>
      </p:graphicFrame>
      <p:sp>
        <p:nvSpPr>
          <p:cNvPr id="3" name="TextBox 2">
            <a:extLst>
              <a:ext uri="{FF2B5EF4-FFF2-40B4-BE49-F238E27FC236}">
                <a16:creationId xmlns:a16="http://schemas.microsoft.com/office/drawing/2014/main" id="{E61D7E7F-918E-3CAB-5F1A-F86ABE0C33C7}"/>
              </a:ext>
            </a:extLst>
          </p:cNvPr>
          <p:cNvSpPr txBox="1"/>
          <p:nvPr/>
        </p:nvSpPr>
        <p:spPr>
          <a:xfrm>
            <a:off x="2229295" y="1177018"/>
            <a:ext cx="4877435" cy="830997"/>
          </a:xfrm>
          <a:prstGeom prst="rect">
            <a:avLst/>
          </a:prstGeom>
          <a:noFill/>
          <a:ln>
            <a:solidFill>
              <a:srgbClr val="000099"/>
            </a:solidFill>
          </a:ln>
        </p:spPr>
        <p:txBody>
          <a:bodyPr wrap="square" rtlCol="0">
            <a:spAutoFit/>
          </a:bodyPr>
          <a:lstStyle/>
          <a:p>
            <a:pPr marL="169863" indent="-169863" eaLnBrk="1" hangingPunct="1">
              <a:spcBef>
                <a:spcPct val="0"/>
              </a:spcBef>
              <a:buSzTx/>
              <a:buFont typeface="Wingdings" panose="05000000000000000000" pitchFamily="2" charset="2"/>
              <a:buChar char="Ø"/>
              <a:defRPr/>
            </a:pP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26 different organizations</a:t>
            </a:r>
          </a:p>
          <a:p>
            <a:pPr marL="169863" indent="-169863" eaLnBrk="1" hangingPunct="1">
              <a:spcBef>
                <a:spcPct val="0"/>
              </a:spcBef>
              <a:buSzTx/>
              <a:buFont typeface="Wingdings" panose="05000000000000000000" pitchFamily="2" charset="2"/>
              <a:buChar char="Ø"/>
              <a:defRPr/>
            </a:pPr>
            <a:r>
              <a:rPr lang="en-US" sz="1200" b="0" dirty="0">
                <a:solidFill>
                  <a:srgbClr val="002060"/>
                </a:solidFill>
                <a:latin typeface="Arial" charset="0"/>
                <a:ea typeface="ＭＳ Ｐゴシック" charset="0"/>
              </a:rPr>
              <a:t>Good mix of local and remote geographies</a:t>
            </a:r>
          </a:p>
          <a:p>
            <a:pPr marL="169863" indent="-169863" eaLnBrk="1" hangingPunct="1">
              <a:spcBef>
                <a:spcPct val="0"/>
              </a:spcBef>
              <a:buSzTx/>
              <a:buFont typeface="Wingdings" panose="05000000000000000000" pitchFamily="2" charset="2"/>
              <a:buChar char="Ø"/>
              <a:defRPr/>
            </a:pPr>
            <a:r>
              <a:rPr lang="en-US" sz="1200" b="0" dirty="0">
                <a:solidFill>
                  <a:srgbClr val="002060"/>
                </a:solidFill>
                <a:latin typeface="Arial" charset="0"/>
                <a:ea typeface="ＭＳ Ｐゴシック" charset="0"/>
              </a:rPr>
              <a:t>Several very large organizations and a few smaller than ElderNet</a:t>
            </a:r>
          </a:p>
          <a:p>
            <a:pPr marL="169863" indent="-169863" eaLnBrk="1" hangingPunct="1">
              <a:spcBef>
                <a:spcPct val="0"/>
              </a:spcBef>
              <a:buSzTx/>
              <a:buFont typeface="Wingdings" panose="05000000000000000000" pitchFamily="2" charset="2"/>
              <a:buChar char="Ø"/>
              <a:defRPr/>
            </a:pPr>
            <a:r>
              <a:rPr kumimoji="0" lang="en-US" sz="1200" b="0" i="0" u="none" strike="noStrike" kern="1200" cap="none" spc="0" normalizeH="0" baseline="0" noProof="0" dirty="0">
                <a:ln>
                  <a:noFill/>
                </a:ln>
                <a:solidFill>
                  <a:srgbClr val="002060"/>
                </a:solidFill>
                <a:effectLst/>
                <a:uLnTx/>
                <a:uFillTx/>
                <a:latin typeface="Arial" charset="0"/>
                <a:ea typeface="ＭＳ Ｐゴシック" charset="0"/>
              </a:rPr>
              <a:t>Some</a:t>
            </a:r>
            <a:r>
              <a:rPr lang="en-US" sz="1200" b="0" dirty="0">
                <a:solidFill>
                  <a:srgbClr val="002060"/>
                </a:solidFill>
                <a:latin typeface="Arial" charset="0"/>
                <a:ea typeface="ＭＳ Ｐゴシック" charset="0"/>
              </a:rPr>
              <a:t> are nationwide focusing on education and advocacy</a:t>
            </a:r>
            <a:endParaRPr kumimoji="0" lang="en-US" sz="1200" b="0" i="0" u="none" strike="noStrike" kern="1200" cap="none" spc="0" normalizeH="0" baseline="0" noProof="0" dirty="0">
              <a:ln>
                <a:noFill/>
              </a:ln>
              <a:solidFill>
                <a:srgbClr val="002060"/>
              </a:solidFill>
              <a:effectLst/>
              <a:uLnTx/>
              <a:uFillTx/>
              <a:latin typeface="Arial" charset="0"/>
              <a:ea typeface="ＭＳ Ｐゴシック" charset="0"/>
            </a:endParaRPr>
          </a:p>
        </p:txBody>
      </p:sp>
    </p:spTree>
    <p:extLst>
      <p:ext uri="{BB962C8B-B14F-4D97-AF65-F5344CB8AC3E}">
        <p14:creationId xmlns:p14="http://schemas.microsoft.com/office/powerpoint/2010/main" val="763050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C8941-ADBC-BA4A-9EA3-D71D83DD9672}"/>
              </a:ext>
            </a:extLst>
          </p:cNvPr>
          <p:cNvSpPr>
            <a:spLocks noGrp="1"/>
          </p:cNvSpPr>
          <p:nvPr>
            <p:ph type="title"/>
          </p:nvPr>
        </p:nvSpPr>
        <p:spPr/>
        <p:txBody>
          <a:bodyPr/>
          <a:lstStyle/>
          <a:p>
            <a:r>
              <a:rPr lang="en-US" dirty="0"/>
              <a:t>What we do better than most</a:t>
            </a:r>
          </a:p>
        </p:txBody>
      </p:sp>
      <p:sp>
        <p:nvSpPr>
          <p:cNvPr id="3" name="Content Placeholder 2">
            <a:extLst>
              <a:ext uri="{FF2B5EF4-FFF2-40B4-BE49-F238E27FC236}">
                <a16:creationId xmlns:a16="http://schemas.microsoft.com/office/drawing/2014/main" id="{4CD80B2B-960E-60D9-E1A5-38CB8F8542F4}"/>
              </a:ext>
            </a:extLst>
          </p:cNvPr>
          <p:cNvSpPr>
            <a:spLocks noGrp="1"/>
          </p:cNvSpPr>
          <p:nvPr>
            <p:ph idx="1"/>
          </p:nvPr>
        </p:nvSpPr>
        <p:spPr>
          <a:xfrm>
            <a:off x="863820" y="1839064"/>
            <a:ext cx="6934200" cy="4114800"/>
          </a:xfrm>
        </p:spPr>
        <p:txBody>
          <a:bodyPr/>
          <a:lstStyle/>
          <a:p>
            <a:r>
              <a:rPr lang="en-US" dirty="0"/>
              <a:t>Free vs fee</a:t>
            </a:r>
          </a:p>
          <a:p>
            <a:r>
              <a:rPr lang="en-US" dirty="0"/>
              <a:t>Food Pantry</a:t>
            </a:r>
          </a:p>
          <a:p>
            <a:r>
              <a:rPr lang="en-US" dirty="0"/>
              <a:t>Reliable transportation</a:t>
            </a:r>
          </a:p>
          <a:p>
            <a:r>
              <a:rPr lang="en-US" dirty="0"/>
              <a:t>Attract younger volunteers</a:t>
            </a:r>
          </a:p>
          <a:p>
            <a:r>
              <a:rPr lang="en-US" dirty="0"/>
              <a:t>Care management/companionship</a:t>
            </a:r>
          </a:p>
          <a:p>
            <a:r>
              <a:rPr lang="en-US" dirty="0"/>
              <a:t>Emergency Financial support  </a:t>
            </a:r>
          </a:p>
          <a:p>
            <a:endParaRPr lang="en-US" dirty="0"/>
          </a:p>
        </p:txBody>
      </p:sp>
    </p:spTree>
    <p:extLst>
      <p:ext uri="{BB962C8B-B14F-4D97-AF65-F5344CB8AC3E}">
        <p14:creationId xmlns:p14="http://schemas.microsoft.com/office/powerpoint/2010/main" val="3644124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3F119-3810-85BA-CE4A-C0671098D660}"/>
              </a:ext>
            </a:extLst>
          </p:cNvPr>
          <p:cNvSpPr>
            <a:spLocks noGrp="1"/>
          </p:cNvSpPr>
          <p:nvPr>
            <p:ph type="title"/>
          </p:nvPr>
        </p:nvSpPr>
        <p:spPr/>
        <p:txBody>
          <a:bodyPr/>
          <a:lstStyle/>
          <a:p>
            <a:r>
              <a:rPr lang="en-US" dirty="0"/>
              <a:t>What some do better than us</a:t>
            </a:r>
          </a:p>
        </p:txBody>
      </p:sp>
      <p:sp>
        <p:nvSpPr>
          <p:cNvPr id="3" name="Content Placeholder 2">
            <a:extLst>
              <a:ext uri="{FF2B5EF4-FFF2-40B4-BE49-F238E27FC236}">
                <a16:creationId xmlns:a16="http://schemas.microsoft.com/office/drawing/2014/main" id="{2CD905DA-2C33-3396-FB54-D62694A7BE22}"/>
              </a:ext>
            </a:extLst>
          </p:cNvPr>
          <p:cNvSpPr>
            <a:spLocks noGrp="1"/>
          </p:cNvSpPr>
          <p:nvPr>
            <p:ph idx="1"/>
          </p:nvPr>
        </p:nvSpPr>
        <p:spPr>
          <a:xfrm>
            <a:off x="825415" y="1393535"/>
            <a:ext cx="6934200" cy="4992650"/>
          </a:xfrm>
        </p:spPr>
        <p:txBody>
          <a:bodyPr/>
          <a:lstStyle/>
          <a:p>
            <a:r>
              <a:rPr lang="en-US" dirty="0"/>
              <a:t>Broader range of services such as</a:t>
            </a:r>
          </a:p>
          <a:p>
            <a:pPr lvl="1"/>
            <a:r>
              <a:rPr lang="en-US" sz="1400" dirty="0"/>
              <a:t>In home counseling</a:t>
            </a:r>
          </a:p>
          <a:p>
            <a:pPr lvl="1"/>
            <a:r>
              <a:rPr lang="en-US" sz="1400" dirty="0"/>
              <a:t>Mental health</a:t>
            </a:r>
          </a:p>
          <a:p>
            <a:pPr lvl="1"/>
            <a:r>
              <a:rPr lang="en-US" sz="1400" dirty="0"/>
              <a:t>Medicare assistance</a:t>
            </a:r>
          </a:p>
          <a:p>
            <a:pPr lvl="1"/>
            <a:r>
              <a:rPr lang="en-US" sz="1400" dirty="0"/>
              <a:t>Medication services</a:t>
            </a:r>
          </a:p>
          <a:p>
            <a:pPr lvl="1"/>
            <a:r>
              <a:rPr lang="en-US" sz="1400" dirty="0"/>
              <a:t>IT assistance</a:t>
            </a:r>
          </a:p>
          <a:p>
            <a:pPr lvl="1"/>
            <a:r>
              <a:rPr lang="en-US" sz="1400" dirty="0"/>
              <a:t>Community Centers</a:t>
            </a:r>
          </a:p>
          <a:p>
            <a:pPr lvl="1"/>
            <a:r>
              <a:rPr lang="en-US" sz="1400" dirty="0"/>
              <a:t>Med-alert, emergency response systems</a:t>
            </a:r>
          </a:p>
          <a:p>
            <a:pPr lvl="1"/>
            <a:r>
              <a:rPr lang="en-US" sz="1400" dirty="0"/>
              <a:t>Weatherization</a:t>
            </a:r>
          </a:p>
          <a:p>
            <a:pPr lvl="1"/>
            <a:r>
              <a:rPr lang="en-US" sz="1400" dirty="0"/>
              <a:t>Lawn service</a:t>
            </a:r>
          </a:p>
          <a:p>
            <a:pPr lvl="1"/>
            <a:r>
              <a:rPr lang="en-US" sz="1400" dirty="0"/>
              <a:t>Recreational</a:t>
            </a:r>
          </a:p>
          <a:p>
            <a:pPr lvl="1"/>
            <a:r>
              <a:rPr lang="en-US" sz="1400" dirty="0"/>
              <a:t>Cleaning services, household chores</a:t>
            </a:r>
          </a:p>
          <a:p>
            <a:r>
              <a:rPr lang="en-US" dirty="0"/>
              <a:t>More well known in their communities</a:t>
            </a:r>
          </a:p>
          <a:p>
            <a:r>
              <a:rPr lang="en-US" dirty="0"/>
              <a:t>Provide education, awareness, issue advocacy</a:t>
            </a:r>
          </a:p>
          <a:p>
            <a:r>
              <a:rPr lang="en-US" dirty="0"/>
              <a:t>Multi-lingual </a:t>
            </a:r>
          </a:p>
          <a:p>
            <a:r>
              <a:rPr lang="en-US" dirty="0"/>
              <a:t>Support families </a:t>
            </a:r>
          </a:p>
          <a:p>
            <a:pPr lvl="1"/>
            <a:endParaRPr lang="en-US" dirty="0"/>
          </a:p>
        </p:txBody>
      </p:sp>
    </p:spTree>
    <p:extLst>
      <p:ext uri="{BB962C8B-B14F-4D97-AF65-F5344CB8AC3E}">
        <p14:creationId xmlns:p14="http://schemas.microsoft.com/office/powerpoint/2010/main" val="2445674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176D8-0E46-2274-FC33-092905C599DD}"/>
              </a:ext>
            </a:extLst>
          </p:cNvPr>
          <p:cNvSpPr>
            <a:spLocks noGrp="1"/>
          </p:cNvSpPr>
          <p:nvPr>
            <p:ph type="title"/>
          </p:nvPr>
        </p:nvSpPr>
        <p:spPr>
          <a:xfrm>
            <a:off x="2152485" y="406400"/>
            <a:ext cx="6585115" cy="533400"/>
          </a:xfrm>
        </p:spPr>
        <p:txBody>
          <a:bodyPr/>
          <a:lstStyle/>
          <a:p>
            <a:r>
              <a:rPr lang="en-US" dirty="0"/>
              <a:t>Possible actions we could take from benchmarking</a:t>
            </a:r>
          </a:p>
        </p:txBody>
      </p:sp>
      <p:sp>
        <p:nvSpPr>
          <p:cNvPr id="3" name="Content Placeholder 2">
            <a:extLst>
              <a:ext uri="{FF2B5EF4-FFF2-40B4-BE49-F238E27FC236}">
                <a16:creationId xmlns:a16="http://schemas.microsoft.com/office/drawing/2014/main" id="{54EF80FD-221B-CBC1-4221-2F41DED77D8A}"/>
              </a:ext>
            </a:extLst>
          </p:cNvPr>
          <p:cNvSpPr>
            <a:spLocks noGrp="1"/>
          </p:cNvSpPr>
          <p:nvPr>
            <p:ph idx="1"/>
          </p:nvPr>
        </p:nvSpPr>
        <p:spPr>
          <a:xfrm>
            <a:off x="846714" y="1541690"/>
            <a:ext cx="7642596" cy="4114800"/>
          </a:xfrm>
        </p:spPr>
        <p:txBody>
          <a:bodyPr/>
          <a:lstStyle/>
          <a:p>
            <a:r>
              <a:rPr lang="en-US" dirty="0"/>
              <a:t>Increase range of services</a:t>
            </a:r>
          </a:p>
          <a:p>
            <a:r>
              <a:rPr lang="en-US" dirty="0"/>
              <a:t>Increase geographical coverage</a:t>
            </a:r>
          </a:p>
          <a:p>
            <a:r>
              <a:rPr lang="en-US" dirty="0"/>
              <a:t>Align with partner organizations</a:t>
            </a:r>
          </a:p>
          <a:p>
            <a:r>
              <a:rPr lang="en-US" dirty="0"/>
              <a:t>Van with wheelchair access</a:t>
            </a:r>
          </a:p>
          <a:p>
            <a:r>
              <a:rPr lang="en-US" dirty="0"/>
              <a:t>Non-essential rides</a:t>
            </a:r>
          </a:p>
          <a:p>
            <a:r>
              <a:rPr lang="en-US" dirty="0"/>
              <a:t>Extend pantry hours, mobile food, pre-cooked meals</a:t>
            </a:r>
          </a:p>
          <a:p>
            <a:r>
              <a:rPr lang="en-US" dirty="0"/>
              <a:t>Improve website with more information, engaging literature</a:t>
            </a:r>
          </a:p>
          <a:p>
            <a:r>
              <a:rPr lang="en-US" dirty="0"/>
              <a:t>“Honey do crew”</a:t>
            </a:r>
          </a:p>
          <a:p>
            <a:r>
              <a:rPr lang="en-US" dirty="0"/>
              <a:t>Education for seniors</a:t>
            </a:r>
          </a:p>
          <a:p>
            <a:r>
              <a:rPr lang="en-US" dirty="0"/>
              <a:t>Increase reputation via Best Practices, and Advocacy </a:t>
            </a:r>
          </a:p>
          <a:p>
            <a:endParaRPr lang="en-US" dirty="0"/>
          </a:p>
          <a:p>
            <a:endParaRPr lang="en-US" dirty="0"/>
          </a:p>
        </p:txBody>
      </p:sp>
    </p:spTree>
    <p:extLst>
      <p:ext uri="{BB962C8B-B14F-4D97-AF65-F5344CB8AC3E}">
        <p14:creationId xmlns:p14="http://schemas.microsoft.com/office/powerpoint/2010/main" val="1958472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AA3F2-54E6-8214-18C4-0E8E6259A5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CE130C-928E-F207-E22B-AD520958F391}"/>
              </a:ext>
            </a:extLst>
          </p:cNvPr>
          <p:cNvSpPr>
            <a:spLocks noGrp="1"/>
          </p:cNvSpPr>
          <p:nvPr>
            <p:ph type="title"/>
          </p:nvPr>
        </p:nvSpPr>
        <p:spPr/>
        <p:txBody>
          <a:bodyPr/>
          <a:lstStyle/>
          <a:p>
            <a:r>
              <a:rPr lang="en-US" dirty="0"/>
              <a:t>Recap of Programs Assessment</a:t>
            </a:r>
          </a:p>
        </p:txBody>
      </p:sp>
      <p:sp>
        <p:nvSpPr>
          <p:cNvPr id="3" name="Content Placeholder 2">
            <a:extLst>
              <a:ext uri="{FF2B5EF4-FFF2-40B4-BE49-F238E27FC236}">
                <a16:creationId xmlns:a16="http://schemas.microsoft.com/office/drawing/2014/main" id="{5A7D9B8B-9372-6CAE-673F-73EA5A6384F1}"/>
              </a:ext>
            </a:extLst>
          </p:cNvPr>
          <p:cNvSpPr>
            <a:spLocks noGrp="1"/>
          </p:cNvSpPr>
          <p:nvPr>
            <p:ph idx="1"/>
          </p:nvPr>
        </p:nvSpPr>
        <p:spPr>
          <a:xfrm>
            <a:off x="424260" y="1316725"/>
            <a:ext cx="8449100" cy="5031055"/>
          </a:xfrm>
        </p:spPr>
        <p:txBody>
          <a:bodyPr/>
          <a:lstStyle/>
          <a:p>
            <a:r>
              <a:rPr lang="en-US" dirty="0"/>
              <a:t>Volunteer</a:t>
            </a:r>
          </a:p>
          <a:p>
            <a:pPr lvl="1"/>
            <a:r>
              <a:rPr lang="en-US" dirty="0"/>
              <a:t>Strong base, but still short capacity</a:t>
            </a:r>
          </a:p>
          <a:p>
            <a:pPr lvl="1"/>
            <a:r>
              <a:rPr lang="en-US" dirty="0"/>
              <a:t>Good on-line scheduling although not well linked to Care Mgt system</a:t>
            </a:r>
          </a:p>
          <a:p>
            <a:pPr lvl="1"/>
            <a:r>
              <a:rPr lang="en-US" dirty="0"/>
              <a:t>Value of volunteers bonding with participants and communication of principles</a:t>
            </a:r>
          </a:p>
          <a:p>
            <a:pPr lvl="1"/>
            <a:r>
              <a:rPr lang="en-US" dirty="0"/>
              <a:t>Most all comments were about volunteer riders, little said about other areas such as in food bank, social workers, reception, home repairs, etc.</a:t>
            </a:r>
          </a:p>
          <a:p>
            <a:r>
              <a:rPr lang="en-US" dirty="0"/>
              <a:t>Food Bank</a:t>
            </a:r>
          </a:p>
          <a:p>
            <a:pPr lvl="1"/>
            <a:r>
              <a:rPr lang="en-US" dirty="0"/>
              <a:t>Solid operation, good sources of food </a:t>
            </a:r>
          </a:p>
          <a:p>
            <a:pPr lvl="1"/>
            <a:r>
              <a:rPr lang="en-US" dirty="0"/>
              <a:t>Recent facility improvement but still short of space </a:t>
            </a:r>
          </a:p>
          <a:p>
            <a:pPr lvl="1"/>
            <a:r>
              <a:rPr lang="en-US" dirty="0"/>
              <a:t>Desire to improve wait times, extend hours, increase food supply, focus on nutrition </a:t>
            </a:r>
          </a:p>
          <a:p>
            <a:pPr lvl="1"/>
            <a:r>
              <a:rPr lang="en-US" dirty="0"/>
              <a:t>Partnership opportunities with food groups and religious organizations</a:t>
            </a:r>
          </a:p>
          <a:p>
            <a:r>
              <a:rPr lang="en-US" dirty="0"/>
              <a:t>Care Management</a:t>
            </a:r>
          </a:p>
          <a:p>
            <a:pPr lvl="1"/>
            <a:r>
              <a:rPr lang="en-US" dirty="0"/>
              <a:t>Recent improvement with staffing</a:t>
            </a:r>
          </a:p>
          <a:p>
            <a:pPr lvl="1"/>
            <a:r>
              <a:rPr lang="en-US" dirty="0"/>
              <a:t>Policies/procedures in place but needs more clarification</a:t>
            </a:r>
          </a:p>
          <a:p>
            <a:pPr lvl="1"/>
            <a:r>
              <a:rPr lang="en-US" dirty="0"/>
              <a:t>Still have boundary issues: how far to support participant needs</a:t>
            </a:r>
          </a:p>
          <a:p>
            <a:pPr lvl="1"/>
            <a:r>
              <a:rPr lang="en-US" dirty="0"/>
              <a:t>Internships, volunteers, partnerships to expand scope of service</a:t>
            </a:r>
          </a:p>
          <a:p>
            <a:endParaRPr lang="en-US" dirty="0"/>
          </a:p>
          <a:p>
            <a:pPr lvl="1"/>
            <a:endParaRPr lang="en-US" dirty="0"/>
          </a:p>
          <a:p>
            <a:pPr lvl="1"/>
            <a:endParaRPr lang="en-US" dirty="0"/>
          </a:p>
          <a:p>
            <a:endParaRPr lang="en-US" dirty="0"/>
          </a:p>
          <a:p>
            <a:pPr lvl="1"/>
            <a:endParaRPr lang="en-US" dirty="0"/>
          </a:p>
        </p:txBody>
      </p:sp>
    </p:spTree>
    <p:extLst>
      <p:ext uri="{BB962C8B-B14F-4D97-AF65-F5344CB8AC3E}">
        <p14:creationId xmlns:p14="http://schemas.microsoft.com/office/powerpoint/2010/main" val="3499002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B9F8A-8E00-E6C8-E409-B491A77D6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F44C06-488F-BD7C-4009-9E7FB7DC7CE3}"/>
              </a:ext>
            </a:extLst>
          </p:cNvPr>
          <p:cNvSpPr>
            <a:spLocks noGrp="1"/>
          </p:cNvSpPr>
          <p:nvPr>
            <p:ph type="title"/>
          </p:nvPr>
        </p:nvSpPr>
        <p:spPr/>
        <p:txBody>
          <a:bodyPr/>
          <a:lstStyle/>
          <a:p>
            <a:r>
              <a:rPr lang="en-US" dirty="0"/>
              <a:t>Recap of Internal Functions Assessment</a:t>
            </a:r>
          </a:p>
        </p:txBody>
      </p:sp>
      <p:sp>
        <p:nvSpPr>
          <p:cNvPr id="3" name="Content Placeholder 2">
            <a:extLst>
              <a:ext uri="{FF2B5EF4-FFF2-40B4-BE49-F238E27FC236}">
                <a16:creationId xmlns:a16="http://schemas.microsoft.com/office/drawing/2014/main" id="{16B11439-B659-7A1D-1EB7-577A3D5CF7B5}"/>
              </a:ext>
            </a:extLst>
          </p:cNvPr>
          <p:cNvSpPr>
            <a:spLocks noGrp="1"/>
          </p:cNvSpPr>
          <p:nvPr>
            <p:ph idx="1"/>
          </p:nvPr>
        </p:nvSpPr>
        <p:spPr>
          <a:xfrm>
            <a:off x="462665" y="1393535"/>
            <a:ext cx="8449100" cy="5031055"/>
          </a:xfrm>
        </p:spPr>
        <p:txBody>
          <a:bodyPr/>
          <a:lstStyle/>
          <a:p>
            <a:r>
              <a:rPr lang="en-US" dirty="0"/>
              <a:t>Marketing/Visibility</a:t>
            </a:r>
          </a:p>
          <a:p>
            <a:pPr lvl="1"/>
            <a:r>
              <a:rPr lang="en-US" dirty="0"/>
              <a:t>Improving local visibility via social media</a:t>
            </a:r>
          </a:p>
          <a:p>
            <a:pPr lvl="1"/>
            <a:r>
              <a:rPr lang="en-US" dirty="0"/>
              <a:t>Not well known regionally</a:t>
            </a:r>
          </a:p>
          <a:p>
            <a:pPr lvl="1"/>
            <a:r>
              <a:rPr lang="en-US" dirty="0"/>
              <a:t>Need to change up promotional materials</a:t>
            </a:r>
          </a:p>
          <a:p>
            <a:pPr lvl="1"/>
            <a:r>
              <a:rPr lang="en-US" dirty="0"/>
              <a:t>Build more relationships with agencies and health providers</a:t>
            </a:r>
          </a:p>
          <a:p>
            <a:r>
              <a:rPr lang="en-US" dirty="0"/>
              <a:t>Board of Directors</a:t>
            </a:r>
          </a:p>
          <a:p>
            <a:pPr lvl="1"/>
            <a:r>
              <a:rPr lang="en-US" dirty="0"/>
              <a:t>Improved relationships with Staff, focus now is on governance versus operation</a:t>
            </a:r>
          </a:p>
          <a:p>
            <a:pPr lvl="1"/>
            <a:r>
              <a:rPr lang="en-US" dirty="0"/>
              <a:t>Board diversity remains an issue</a:t>
            </a:r>
          </a:p>
          <a:p>
            <a:pPr lvl="1"/>
            <a:r>
              <a:rPr lang="en-US" dirty="0"/>
              <a:t>Good Board engagement, but not by all</a:t>
            </a:r>
          </a:p>
          <a:p>
            <a:pPr lvl="1"/>
            <a:r>
              <a:rPr lang="en-US" dirty="0"/>
              <a:t>More comments on this category than any of the others, high level of interest</a:t>
            </a:r>
          </a:p>
          <a:p>
            <a:r>
              <a:rPr lang="en-US" dirty="0"/>
              <a:t>Staff Development</a:t>
            </a:r>
          </a:p>
          <a:p>
            <a:pPr lvl="1"/>
            <a:r>
              <a:rPr lang="en-US" dirty="0"/>
              <a:t>Stable, skilled and dedicated staff; good collaboration, weekly interaction</a:t>
            </a:r>
          </a:p>
          <a:p>
            <a:pPr lvl="1"/>
            <a:r>
              <a:rPr lang="en-US" dirty="0"/>
              <a:t>More need for professional development via training and experiential learning</a:t>
            </a:r>
          </a:p>
          <a:p>
            <a:pPr lvl="1"/>
            <a:r>
              <a:rPr lang="en-US" dirty="0"/>
              <a:t>Sharing of best practices, learnings</a:t>
            </a:r>
          </a:p>
          <a:p>
            <a:pPr lvl="1"/>
            <a:r>
              <a:rPr lang="en-US" dirty="0"/>
              <a:t>Physical space issues</a:t>
            </a:r>
          </a:p>
          <a:p>
            <a:endParaRPr lang="en-US" dirty="0"/>
          </a:p>
          <a:p>
            <a:pPr lvl="1"/>
            <a:endParaRPr lang="en-US" dirty="0"/>
          </a:p>
          <a:p>
            <a:pPr lvl="1"/>
            <a:endParaRPr lang="en-US" dirty="0"/>
          </a:p>
          <a:p>
            <a:endParaRPr lang="en-US" dirty="0"/>
          </a:p>
          <a:p>
            <a:pPr lvl="1"/>
            <a:endParaRPr lang="en-US" dirty="0"/>
          </a:p>
        </p:txBody>
      </p:sp>
    </p:spTree>
    <p:extLst>
      <p:ext uri="{BB962C8B-B14F-4D97-AF65-F5344CB8AC3E}">
        <p14:creationId xmlns:p14="http://schemas.microsoft.com/office/powerpoint/2010/main" val="4011737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26EBD-100F-4A93-8C82-845AFF4AB6CE}"/>
              </a:ext>
            </a:extLst>
          </p:cNvPr>
          <p:cNvSpPr>
            <a:spLocks noGrp="1"/>
          </p:cNvSpPr>
          <p:nvPr>
            <p:ph type="title"/>
          </p:nvPr>
        </p:nvSpPr>
        <p:spPr>
          <a:xfrm>
            <a:off x="1960460" y="395005"/>
            <a:ext cx="6777140" cy="533400"/>
          </a:xfrm>
        </p:spPr>
        <p:txBody>
          <a:bodyPr/>
          <a:lstStyle/>
          <a:p>
            <a:r>
              <a:rPr lang="en-US" dirty="0"/>
              <a:t>Core Competencies</a:t>
            </a:r>
          </a:p>
        </p:txBody>
      </p:sp>
      <p:sp>
        <p:nvSpPr>
          <p:cNvPr id="3" name="Content Placeholder 2">
            <a:extLst>
              <a:ext uri="{FF2B5EF4-FFF2-40B4-BE49-F238E27FC236}">
                <a16:creationId xmlns:a16="http://schemas.microsoft.com/office/drawing/2014/main" id="{F2C75F02-AA5B-4C2F-90A9-33279E0DC3E3}"/>
              </a:ext>
            </a:extLst>
          </p:cNvPr>
          <p:cNvSpPr>
            <a:spLocks noGrp="1"/>
          </p:cNvSpPr>
          <p:nvPr>
            <p:ph idx="1"/>
          </p:nvPr>
        </p:nvSpPr>
        <p:spPr>
          <a:xfrm>
            <a:off x="846715" y="2348195"/>
            <a:ext cx="5875965" cy="2386575"/>
          </a:xfrm>
        </p:spPr>
        <p:txBody>
          <a:bodyPr/>
          <a:lstStyle/>
          <a:p>
            <a:r>
              <a:rPr lang="en-US" sz="1600" dirty="0"/>
              <a:t>Core competencies are essentially what a business                                          does well that distinguishes it from other businesses. </a:t>
            </a:r>
          </a:p>
          <a:p>
            <a:r>
              <a:rPr lang="en-US" sz="1600" dirty="0"/>
              <a:t>The term core competency has evolved to be suitable for small businesses and non-profits. All definitions, however, include the concept of competitive advantage.</a:t>
            </a:r>
          </a:p>
          <a:p>
            <a:r>
              <a:rPr lang="en-US" sz="1600" dirty="0"/>
              <a:t>Successful businesses tend to have more                                           than one but only a few core competencies.</a:t>
            </a:r>
          </a:p>
          <a:p>
            <a:r>
              <a:rPr lang="en-US" sz="1600" dirty="0"/>
              <a:t>Cultivating core competencies also                                                                     means benefiting from alliances.</a:t>
            </a:r>
          </a:p>
        </p:txBody>
      </p:sp>
      <p:sp>
        <p:nvSpPr>
          <p:cNvPr id="4" name="TextBox 3">
            <a:extLst>
              <a:ext uri="{FF2B5EF4-FFF2-40B4-BE49-F238E27FC236}">
                <a16:creationId xmlns:a16="http://schemas.microsoft.com/office/drawing/2014/main" id="{83D98446-4239-43F0-ABD8-6CE479A7CFE9}"/>
              </a:ext>
            </a:extLst>
          </p:cNvPr>
          <p:cNvSpPr txBox="1"/>
          <p:nvPr/>
        </p:nvSpPr>
        <p:spPr>
          <a:xfrm>
            <a:off x="181753" y="1521900"/>
            <a:ext cx="6540927" cy="461665"/>
          </a:xfrm>
          <a:prstGeom prst="rect">
            <a:avLst/>
          </a:prstGeom>
          <a:noFill/>
          <a:ln>
            <a:solidFill>
              <a:schemeClr val="tx1"/>
            </a:solidFill>
          </a:ln>
        </p:spPr>
        <p:txBody>
          <a:bodyPr wrap="square" rtlCol="0">
            <a:spAutoFit/>
          </a:bodyPr>
          <a:lstStyle/>
          <a:p>
            <a:r>
              <a:rPr lang="en-US" sz="1200" b="0" dirty="0"/>
              <a:t>In 1990, two business academics, C.K. Prahalad and Gary Hamel, teamed to write one of the </a:t>
            </a:r>
            <a:r>
              <a:rPr lang="en-US" sz="1200" b="0" i="1" dirty="0"/>
              <a:t>Harvard Business Review’s</a:t>
            </a:r>
            <a:r>
              <a:rPr lang="en-US" sz="1200" b="0" dirty="0"/>
              <a:t> most influential articles: </a:t>
            </a:r>
            <a:r>
              <a:rPr lang="en-US" sz="1200" b="0" i="1" dirty="0"/>
              <a:t>The Core Competence of the Corporation</a:t>
            </a:r>
          </a:p>
        </p:txBody>
      </p:sp>
      <p:pic>
        <p:nvPicPr>
          <p:cNvPr id="2050" name="Picture 2" descr="Image result for pictures of core competency">
            <a:extLst>
              <a:ext uri="{FF2B5EF4-FFF2-40B4-BE49-F238E27FC236}">
                <a16:creationId xmlns:a16="http://schemas.microsoft.com/office/drawing/2014/main" id="{9F454609-FED5-4BC2-942B-07F041FDA4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0100" y="3736240"/>
            <a:ext cx="3207585" cy="25059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REE Graduation Cap Clipart (Royalty-free) | Pearly Arts">
            <a:extLst>
              <a:ext uri="{FF2B5EF4-FFF2-40B4-BE49-F238E27FC236}">
                <a16:creationId xmlns:a16="http://schemas.microsoft.com/office/drawing/2014/main" id="{58537297-6FAA-5389-A70A-286F6AD099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975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DDAF1-895E-2661-E341-92C0AD5004AC}"/>
              </a:ext>
            </a:extLst>
          </p:cNvPr>
          <p:cNvSpPr>
            <a:spLocks noGrp="1"/>
          </p:cNvSpPr>
          <p:nvPr>
            <p:ph type="title"/>
          </p:nvPr>
        </p:nvSpPr>
        <p:spPr/>
        <p:txBody>
          <a:bodyPr/>
          <a:lstStyle/>
          <a:p>
            <a:r>
              <a:rPr lang="en-US" dirty="0"/>
              <a:t>ElderNet Core Competencies</a:t>
            </a:r>
          </a:p>
        </p:txBody>
      </p:sp>
      <p:graphicFrame>
        <p:nvGraphicFramePr>
          <p:cNvPr id="5" name="Table 4">
            <a:extLst>
              <a:ext uri="{FF2B5EF4-FFF2-40B4-BE49-F238E27FC236}">
                <a16:creationId xmlns:a16="http://schemas.microsoft.com/office/drawing/2014/main" id="{ED30675F-F60C-42A9-E00F-C8E4EE7B185C}"/>
              </a:ext>
            </a:extLst>
          </p:cNvPr>
          <p:cNvGraphicFramePr>
            <a:graphicFrameLocks noGrp="1"/>
          </p:cNvGraphicFramePr>
          <p:nvPr>
            <p:extLst>
              <p:ext uri="{D42A27DB-BD31-4B8C-83A1-F6EECF244321}">
                <p14:modId xmlns:p14="http://schemas.microsoft.com/office/powerpoint/2010/main" val="105145613"/>
              </p:ext>
            </p:extLst>
          </p:nvPr>
        </p:nvGraphicFramePr>
        <p:xfrm>
          <a:off x="193830" y="1124700"/>
          <a:ext cx="8833150" cy="5281332"/>
        </p:xfrm>
        <a:graphic>
          <a:graphicData uri="http://schemas.openxmlformats.org/drawingml/2006/table">
            <a:tbl>
              <a:tblPr firstRow="1" firstCol="1" bandRow="1"/>
              <a:tblGrid>
                <a:gridCol w="1805888">
                  <a:extLst>
                    <a:ext uri="{9D8B030D-6E8A-4147-A177-3AD203B41FA5}">
                      <a16:colId xmlns:a16="http://schemas.microsoft.com/office/drawing/2014/main" val="2420558195"/>
                    </a:ext>
                  </a:extLst>
                </a:gridCol>
                <a:gridCol w="7027262">
                  <a:extLst>
                    <a:ext uri="{9D8B030D-6E8A-4147-A177-3AD203B41FA5}">
                      <a16:colId xmlns:a16="http://schemas.microsoft.com/office/drawing/2014/main" val="936264499"/>
                    </a:ext>
                  </a:extLst>
                </a:gridCol>
              </a:tblGrid>
              <a:tr h="345645">
                <a:tc>
                  <a:txBody>
                    <a:bodyPr/>
                    <a:lstStyle/>
                    <a:p>
                      <a:pPr marL="0" marR="0" algn="l">
                        <a:buNone/>
                      </a:pPr>
                      <a:r>
                        <a:rPr lang="en-US" sz="1400" b="1"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Core Competencies</a:t>
                      </a:r>
                      <a:endParaRPr lang="en-US" sz="1400" b="1"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ts val="2250"/>
                        </a:lnSpc>
                        <a:buNone/>
                      </a:pPr>
                      <a:r>
                        <a:rPr lang="en-US" sz="1400" b="1"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Supporting Comments </a:t>
                      </a:r>
                      <a:endParaRPr lang="en-US" sz="1400" b="1"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5225729"/>
                  </a:ext>
                </a:extLst>
              </a:tr>
              <a:tr h="1152150">
                <a:tc>
                  <a:txBody>
                    <a:bodyPr/>
                    <a:lstStyle/>
                    <a:p>
                      <a:pPr marL="0" marR="0" algn="l">
                        <a:lnSpc>
                          <a:spcPct val="115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Volunteer Program</a:t>
                      </a:r>
                      <a:endParaRPr lang="en-US" sz="1400"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Management of the volunteers is seamless and offers                                                                                      an opportunity for neighbors to support neighbors.</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Volunteers are trained and share best practices.</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Good software program makes volunteering easy.</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Rides and Friendly Visitor Program are central services.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801073"/>
                  </a:ext>
                </a:extLst>
              </a:tr>
              <a:tr h="1115035">
                <a:tc>
                  <a:txBody>
                    <a:bodyPr/>
                    <a:lstStyle/>
                    <a:p>
                      <a:pPr marL="0" marR="0" algn="l">
                        <a:lnSpc>
                          <a:spcPct val="115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Food Pantry</a:t>
                      </a:r>
                      <a:endParaRPr lang="en-US" sz="1400"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Operates with dignity, meeting people where they are,                                                                                 allowing the shopping experience to be individualized.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Unique to the pantry is our ongoing distribution of personal                                                                                   care items, paper goods, and pet food.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We emphasize free choice compared to handing out standard pre-packed bags.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9759648"/>
                  </a:ext>
                </a:extLst>
              </a:tr>
              <a:tr h="882025">
                <a:tc>
                  <a:txBody>
                    <a:bodyPr/>
                    <a:lstStyle/>
                    <a:p>
                      <a:pPr marL="0" marR="0" algn="l">
                        <a:lnSpc>
                          <a:spcPct val="115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Care Management</a:t>
                      </a:r>
                      <a:endParaRPr lang="en-US" sz="1400"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One on one participant support that is tailored to the immediate needs, while looking                  down the road to provide on-going services and partnership with other agencies.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Provide both SIS (Senior Intensive Services) as well as I&amp;R (Intake and Referrals)</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Full-time, dedicated social workers.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1665208"/>
                  </a:ext>
                </a:extLst>
              </a:tr>
              <a:tr h="729695">
                <a:tc>
                  <a:txBody>
                    <a:bodyPr/>
                    <a:lstStyle/>
                    <a:p>
                      <a:pPr marL="0" marR="0" algn="l">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Knowledge of Community  </a:t>
                      </a:r>
                      <a:endParaRPr lang="en-US" sz="1400"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ElderNet can be bridge between community and other orgs.</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Our staff and volunteers’ knowledge of the shared community enables superior service.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Our community knowhow attracts a solid donor base.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6527171"/>
                  </a:ext>
                </a:extLst>
              </a:tr>
              <a:tr h="506437">
                <a:tc>
                  <a:txBody>
                    <a:bodyPr/>
                    <a:lstStyle/>
                    <a:p>
                      <a:pPr marL="0" marR="0" algn="l">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Free Comprehensive Services </a:t>
                      </a:r>
                      <a:endParaRPr lang="en-US" sz="1400"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lvl="0" indent="-169863" algn="l">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No other organization offers the full menu in our geographic footprint.                                       This includes free door through</a:t>
                      </a:r>
                      <a:r>
                        <a:rPr lang="en-US" sz="1400" b="1"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door service.</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8881624"/>
                  </a:ext>
                </a:extLst>
              </a:tr>
              <a:tr h="550345">
                <a:tc>
                  <a:txBody>
                    <a:bodyPr/>
                    <a:lstStyle/>
                    <a:p>
                      <a:pPr marL="0" marR="0" algn="l">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Deep Rooted Values </a:t>
                      </a:r>
                      <a:endParaRPr lang="en-US" sz="1400" dirty="0">
                        <a:solidFill>
                          <a:srgbClr val="000000"/>
                        </a:solidFill>
                        <a:effectLst/>
                        <a:latin typeface="Arial" panose="020B0604020202020204" pitchFamily="34" charset="0"/>
                        <a:ea typeface="Times New Roman" panose="02020603050405020304" pitchFamily="18"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lvl="0" indent="-169863" algn="l">
                        <a:lnSpc>
                          <a:spcPct val="100000"/>
                        </a:lnSpc>
                        <a:buFont typeface="Symbol" panose="05050102010706020507" pitchFamily="18" charset="2"/>
                        <a:buChar char=""/>
                      </a:pP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Based on a 50-year culture that enables our mission and value statements to survive through thick and thin; and to our organizational commitment of going “above and beyond”.</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2598" marR="525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9058740"/>
                  </a:ext>
                </a:extLst>
              </a:tr>
            </a:tbl>
          </a:graphicData>
        </a:graphic>
      </p:graphicFrame>
      <p:pic>
        <p:nvPicPr>
          <p:cNvPr id="6" name="Picture 2" descr="Image result for pictures of core competency">
            <a:extLst>
              <a:ext uri="{FF2B5EF4-FFF2-40B4-BE49-F238E27FC236}">
                <a16:creationId xmlns:a16="http://schemas.microsoft.com/office/drawing/2014/main" id="{26FE8735-C131-F57E-9F3D-EF65AF6D47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2087" y="1536525"/>
            <a:ext cx="2274893" cy="1777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266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ifference Between Joint Venture and Strategic Alliance ...">
            <a:extLst>
              <a:ext uri="{FF2B5EF4-FFF2-40B4-BE49-F238E27FC236}">
                <a16:creationId xmlns:a16="http://schemas.microsoft.com/office/drawing/2014/main" id="{8CD205A7-4AE8-E22F-807A-7E2F5B22C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4579" y="1009486"/>
            <a:ext cx="3033995" cy="15169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92A52BA-56FA-58B2-E41D-D767C0AE344E}"/>
              </a:ext>
            </a:extLst>
          </p:cNvPr>
          <p:cNvSpPr>
            <a:spLocks noGrp="1"/>
          </p:cNvSpPr>
          <p:nvPr>
            <p:ph type="title"/>
          </p:nvPr>
        </p:nvSpPr>
        <p:spPr/>
        <p:txBody>
          <a:bodyPr/>
          <a:lstStyle/>
          <a:p>
            <a:r>
              <a:rPr lang="en-US" dirty="0"/>
              <a:t>Partnership (a.k.a. Alliance) Opportunities </a:t>
            </a:r>
          </a:p>
        </p:txBody>
      </p:sp>
      <p:sp>
        <p:nvSpPr>
          <p:cNvPr id="3" name="Content Placeholder 2">
            <a:extLst>
              <a:ext uri="{FF2B5EF4-FFF2-40B4-BE49-F238E27FC236}">
                <a16:creationId xmlns:a16="http://schemas.microsoft.com/office/drawing/2014/main" id="{FBB89BE1-A7A6-B95A-F88A-8789721283C0}"/>
              </a:ext>
            </a:extLst>
          </p:cNvPr>
          <p:cNvSpPr>
            <a:spLocks noGrp="1"/>
          </p:cNvSpPr>
          <p:nvPr>
            <p:ph idx="1"/>
          </p:nvPr>
        </p:nvSpPr>
        <p:spPr>
          <a:xfrm>
            <a:off x="827051" y="1431940"/>
            <a:ext cx="7931094" cy="5131998"/>
          </a:xfrm>
        </p:spPr>
        <p:txBody>
          <a:bodyPr/>
          <a:lstStyle/>
          <a:p>
            <a:pPr marL="233363" marR="0" indent="-233363">
              <a:lnSpc>
                <a:spcPct val="107000"/>
              </a:lnSpc>
              <a:spcBef>
                <a:spcPts val="0"/>
              </a:spcBef>
              <a:spcAft>
                <a:spcPts val="600"/>
              </a:spcAft>
              <a:buFont typeface="Wingdings" panose="05000000000000000000" pitchFamily="2" charset="2"/>
              <a:buChar char="Ø"/>
            </a:pP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A Partnership is a collaboration that an organization enters                                                                        with one or more parties to meet the needs of each party. </a:t>
            </a:r>
          </a:p>
          <a:p>
            <a:pPr marL="233363" marR="0" indent="-233363">
              <a:lnSpc>
                <a:spcPct val="107000"/>
              </a:lnSpc>
              <a:spcBef>
                <a:spcPts val="0"/>
              </a:spcBef>
              <a:spcAft>
                <a:spcPts val="600"/>
              </a:spcAft>
              <a:buFont typeface="Wingdings" panose="05000000000000000000" pitchFamily="2" charset="2"/>
              <a:buChar char="Ø"/>
            </a:pPr>
            <a:r>
              <a:rPr lang="en-US" sz="1400" dirty="0">
                <a:effectLst/>
                <a:latin typeface="Arial" panose="020B0604020202020204" pitchFamily="34" charset="0"/>
                <a:ea typeface="Calibri" panose="020F0502020204030204" pitchFamily="34" charset="0"/>
                <a:cs typeface="Times New Roman" panose="02020603050405020304" pitchFamily="18" charset="0"/>
              </a:rPr>
              <a:t>Non-profit </a:t>
            </a:r>
            <a:r>
              <a:rPr lang="en-US" sz="1400" dirty="0">
                <a:latin typeface="Arial" panose="020B0604020202020204" pitchFamily="34" charset="0"/>
                <a:ea typeface="Calibri" panose="020F0502020204030204" pitchFamily="34" charset="0"/>
                <a:cs typeface="Times New Roman" panose="02020603050405020304" pitchFamily="18" charset="0"/>
              </a:rPr>
              <a:t>partnerships</a:t>
            </a:r>
            <a:r>
              <a:rPr lang="en-US" sz="1400" dirty="0">
                <a:effectLst/>
                <a:latin typeface="Arial" panose="020B0604020202020204" pitchFamily="34" charset="0"/>
                <a:ea typeface="Calibri" panose="020F0502020204030204" pitchFamily="34" charset="0"/>
                <a:cs typeface="Times New Roman" panose="02020603050405020304" pitchFamily="18" charset="0"/>
              </a:rPr>
              <a:t> allows various organizations to join                                                            together and make even bigger strides in bettering their community.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233363" marR="0" indent="-233363">
              <a:lnSpc>
                <a:spcPct val="107000"/>
              </a:lnSpc>
              <a:spcBef>
                <a:spcPts val="0"/>
              </a:spcBef>
              <a:spcAft>
                <a:spcPts val="600"/>
              </a:spcAft>
              <a:buFont typeface="Wingdings" panose="05000000000000000000" pitchFamily="2" charset="2"/>
              <a:buChar char="Ø"/>
            </a:pPr>
            <a:r>
              <a:rPr lang="en-US" sz="1400" dirty="0">
                <a:effectLst/>
                <a:latin typeface="Arial" panose="020B0604020202020204" pitchFamily="34" charset="0"/>
                <a:ea typeface="Calibri" panose="020F0502020204030204" pitchFamily="34" charset="0"/>
                <a:cs typeface="Times New Roman" panose="02020603050405020304" pitchFamily="18" charset="0"/>
              </a:rPr>
              <a:t>In addition to linking with other non-profits, </a:t>
            </a:r>
            <a:r>
              <a:rPr lang="en-US" sz="1400" dirty="0">
                <a:latin typeface="Arial" panose="020B0604020202020204" pitchFamily="34" charset="0"/>
                <a:ea typeface="Calibri" panose="020F0502020204030204" pitchFamily="34" charset="0"/>
                <a:cs typeface="Times New Roman" panose="02020603050405020304" pitchFamily="18" charset="0"/>
              </a:rPr>
              <a:t>partnerships</a:t>
            </a:r>
            <a:r>
              <a:rPr lang="en-US" sz="1400" dirty="0">
                <a:effectLst/>
                <a:latin typeface="Arial" panose="020B0604020202020204" pitchFamily="34" charset="0"/>
                <a:ea typeface="Calibri" panose="020F0502020204030204" pitchFamily="34" charset="0"/>
                <a:cs typeface="Times New Roman" panose="02020603050405020304" pitchFamily="18" charset="0"/>
              </a:rPr>
              <a:t> can be with                                                for-profit companies. Many corporations include in their mission to give                                             back dollars and employee time to the communities in which they operate.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233363" marR="0" indent="-233363">
              <a:spcBef>
                <a:spcPts val="0"/>
              </a:spcBef>
              <a:spcAft>
                <a:spcPts val="600"/>
              </a:spcAft>
              <a:buFont typeface="Wingdings" panose="05000000000000000000" pitchFamily="2" charset="2"/>
              <a:buChar char="Ø"/>
            </a:pPr>
            <a:r>
              <a:rPr lang="en-US" sz="1400" dirty="0">
                <a:solidFill>
                  <a:srgbClr val="000000"/>
                </a:solidFill>
                <a:effectLst/>
                <a:latin typeface="Arial" panose="020B0604020202020204" pitchFamily="34" charset="0"/>
                <a:ea typeface="Times New Roman" panose="02020603050405020304" pitchFamily="18" charset="0"/>
              </a:rPr>
              <a:t>A partnership can also be with government agencies. Charitable non-profits and                                      governments are natural partners, serving the same constituents in the same communities. </a:t>
            </a:r>
          </a:p>
          <a:p>
            <a:pPr marL="233363" indent="-233363">
              <a:spcBef>
                <a:spcPts val="0"/>
              </a:spcBef>
              <a:spcAft>
                <a:spcPts val="600"/>
              </a:spcAft>
              <a:buFont typeface="Wingdings" panose="05000000000000000000" pitchFamily="2" charset="2"/>
              <a:buChar char="Ø"/>
            </a:pPr>
            <a:r>
              <a:rPr lang="en-US" sz="1400" dirty="0">
                <a:effectLst/>
                <a:latin typeface="Arial" panose="020B0604020202020204" pitchFamily="34" charset="0"/>
                <a:ea typeface="Calibri" panose="020F0502020204030204" pitchFamily="34" charset="0"/>
                <a:cs typeface="Times New Roman" panose="02020603050405020304" pitchFamily="18" charset="0"/>
              </a:rPr>
              <a:t>Some successful </a:t>
            </a:r>
            <a:r>
              <a:rPr lang="en-US" sz="1400" dirty="0">
                <a:latin typeface="Arial" panose="020B0604020202020204" pitchFamily="34" charset="0"/>
                <a:ea typeface="Calibri" panose="020F0502020204030204" pitchFamily="34" charset="0"/>
                <a:cs typeface="Times New Roman" panose="02020603050405020304" pitchFamily="18" charset="0"/>
              </a:rPr>
              <a:t>partnerships</a:t>
            </a:r>
            <a:r>
              <a:rPr lang="en-US" sz="1400" dirty="0">
                <a:effectLst/>
                <a:latin typeface="Arial" panose="020B0604020202020204" pitchFamily="34" charset="0"/>
                <a:ea typeface="Calibri" panose="020F0502020204030204" pitchFamily="34" charset="0"/>
                <a:cs typeface="Times New Roman" panose="02020603050405020304" pitchFamily="18" charset="0"/>
              </a:rPr>
              <a:t> can also be with competitors, via the “Coopetition” model,                          where organizations both compete and collaborate.</a:t>
            </a:r>
          </a:p>
          <a:p>
            <a:pPr marL="233363" marR="0" indent="-233363">
              <a:spcBef>
                <a:spcPts val="0"/>
              </a:spcBef>
              <a:spcAft>
                <a:spcPts val="600"/>
              </a:spcAft>
              <a:buFont typeface="Wingdings" panose="05000000000000000000" pitchFamily="2" charset="2"/>
              <a:buChar char="Ø"/>
            </a:pP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There are two types of </a:t>
            </a:r>
            <a:r>
              <a:rPr lang="en-US" sz="1400" dirty="0">
                <a:solidFill>
                  <a:srgbClr val="202124"/>
                </a:solidFill>
                <a:latin typeface="Arial" panose="020B0604020202020204" pitchFamily="34" charset="0"/>
                <a:ea typeface="Calibri" panose="020F0502020204030204" pitchFamily="34" charset="0"/>
                <a:cs typeface="Times New Roman" panose="02020603050405020304" pitchFamily="18" charset="0"/>
              </a:rPr>
              <a:t>partnerships</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a:t>
            </a:r>
            <a:r>
              <a:rPr lang="en-US" sz="1400" i="1"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standard </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and</a:t>
            </a:r>
            <a:r>
              <a:rPr lang="en-US" sz="1400" i="1"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strategic</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a:t>
            </a:r>
          </a:p>
          <a:p>
            <a:pPr marL="457200" lvl="1" indent="-223838">
              <a:spcBef>
                <a:spcPts val="0"/>
              </a:spcBef>
              <a:spcAft>
                <a:spcPts val="600"/>
              </a:spcAft>
            </a:pP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Standard P</a:t>
            </a:r>
            <a:r>
              <a:rPr lang="en-US" sz="1400" dirty="0">
                <a:solidFill>
                  <a:srgbClr val="202124"/>
                </a:solidFill>
                <a:latin typeface="Arial" panose="020B0604020202020204" pitchFamily="34" charset="0"/>
                <a:ea typeface="Calibri" panose="020F0502020204030204" pitchFamily="34" charset="0"/>
                <a:cs typeface="Times New Roman" panose="02020603050405020304" pitchFamily="18" charset="0"/>
              </a:rPr>
              <a:t>artnerships</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can be as simple as a supplicant-benefactor relationship. For example, the non-profit seeks funding from another organization, charitable or municipal. Standard partners can also be who </a:t>
            </a:r>
            <a:r>
              <a:rPr lang="en-US" sz="1400" dirty="0">
                <a:solidFill>
                  <a:srgbClr val="202124"/>
                </a:solidFill>
                <a:latin typeface="Arial" panose="020B0604020202020204" pitchFamily="34" charset="0"/>
                <a:ea typeface="Calibri" panose="020F0502020204030204" pitchFamily="34" charset="0"/>
                <a:cs typeface="Times New Roman" panose="02020603050405020304" pitchFamily="18" charset="0"/>
              </a:rPr>
              <a:t>ElderNet</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collaborates with to enhance their programs.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457200" lvl="1" indent="-223838">
              <a:spcBef>
                <a:spcPts val="0"/>
              </a:spcBef>
              <a:spcAft>
                <a:spcPts val="600"/>
              </a:spcAft>
            </a:pP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A Strategic </a:t>
            </a:r>
            <a:r>
              <a:rPr lang="en-US" sz="1400" dirty="0">
                <a:solidFill>
                  <a:srgbClr val="202124"/>
                </a:solidFill>
                <a:latin typeface="Arial" panose="020B0604020202020204" pitchFamily="34" charset="0"/>
                <a:ea typeface="Calibri" panose="020F0502020204030204" pitchFamily="34" charset="0"/>
                <a:cs typeface="Times New Roman" panose="02020603050405020304" pitchFamily="18" charset="0"/>
              </a:rPr>
              <a:t>Partnership</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 is a special form that becomes central to each organization’s mission and integral to their strategies. Both deploy and combine their core competencies, joint activities proliferate, personnel and institutional relationships multiply, and trust deepens.</a:t>
            </a:r>
            <a:r>
              <a:rPr lang="en-US" sz="1400" dirty="0">
                <a:effectLst/>
                <a:latin typeface="Arial" panose="020B0604020202020204" pitchFamily="34" charset="0"/>
                <a:ea typeface="Calibri" panose="020F0502020204030204" pitchFamily="34" charset="0"/>
                <a:cs typeface="Times New Roman" panose="02020603050405020304" pitchFamily="18" charset="0"/>
              </a:rPr>
              <a:t> </a:t>
            </a:r>
            <a:r>
              <a:rPr lang="en-US" sz="14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They are designed to leverage the unique strengths of each party to achieve a common goal.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000" dirty="0"/>
          </a:p>
        </p:txBody>
      </p:sp>
      <p:pic>
        <p:nvPicPr>
          <p:cNvPr id="4" name="Picture 2" descr="FREE Graduation Cap Clipart (Royalty-free) | Pearly Arts">
            <a:extLst>
              <a:ext uri="{FF2B5EF4-FFF2-40B4-BE49-F238E27FC236}">
                <a16:creationId xmlns:a16="http://schemas.microsoft.com/office/drawing/2014/main" id="{C02A4748-EC2E-C8AC-AA95-695C628218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564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F5DA-5561-64B4-335F-784C48540408}"/>
              </a:ext>
            </a:extLst>
          </p:cNvPr>
          <p:cNvSpPr>
            <a:spLocks noGrp="1"/>
          </p:cNvSpPr>
          <p:nvPr>
            <p:ph type="title"/>
          </p:nvPr>
        </p:nvSpPr>
        <p:spPr>
          <a:xfrm>
            <a:off x="2267700" y="406400"/>
            <a:ext cx="6469900" cy="533400"/>
          </a:xfrm>
        </p:spPr>
        <p:txBody>
          <a:bodyPr/>
          <a:lstStyle/>
          <a:p>
            <a:r>
              <a:rPr lang="en-US" sz="1600" dirty="0"/>
              <a:t>Essential Ingredients for a successful Strategic Alliance</a:t>
            </a:r>
          </a:p>
        </p:txBody>
      </p:sp>
      <p:sp>
        <p:nvSpPr>
          <p:cNvPr id="3" name="Content Placeholder 2">
            <a:extLst>
              <a:ext uri="{FF2B5EF4-FFF2-40B4-BE49-F238E27FC236}">
                <a16:creationId xmlns:a16="http://schemas.microsoft.com/office/drawing/2014/main" id="{87CBF2DE-9327-89F4-38C0-6B5AA61F3214}"/>
              </a:ext>
            </a:extLst>
          </p:cNvPr>
          <p:cNvSpPr>
            <a:spLocks noGrp="1"/>
          </p:cNvSpPr>
          <p:nvPr>
            <p:ph idx="1"/>
          </p:nvPr>
        </p:nvSpPr>
        <p:spPr>
          <a:xfrm>
            <a:off x="693096" y="1239915"/>
            <a:ext cx="7604190" cy="5096470"/>
          </a:xfrm>
        </p:spPr>
        <p:txBody>
          <a:bodyPr/>
          <a:lstStyle/>
          <a:p>
            <a:pPr marL="0" indent="0">
              <a:buNone/>
            </a:pPr>
            <a:r>
              <a:rPr lang="en-US" sz="1000" b="1" u="sng" dirty="0"/>
              <a:t>Purpose</a:t>
            </a:r>
            <a:endParaRPr lang="en-US" sz="1000" dirty="0"/>
          </a:p>
          <a:p>
            <a:pPr marL="0" indent="0">
              <a:buNone/>
            </a:pPr>
            <a:r>
              <a:rPr lang="en-US" sz="1000" dirty="0"/>
              <a:t>Identifying the ‘why?’ is critical to successful outcomes. What is it about this alliance that                                                                                 suggests working together is going to be more valuable and productive to working independently?</a:t>
            </a:r>
          </a:p>
          <a:p>
            <a:pPr marL="0" indent="0">
              <a:buNone/>
            </a:pPr>
            <a:r>
              <a:rPr lang="en-US" sz="1000" b="1" u="sng" dirty="0"/>
              <a:t>Outcome</a:t>
            </a:r>
            <a:endParaRPr lang="en-US" sz="1000" dirty="0"/>
          </a:p>
          <a:p>
            <a:pPr marL="0" indent="0">
              <a:buNone/>
            </a:pPr>
            <a:r>
              <a:rPr lang="en-US" sz="1000" dirty="0"/>
              <a:t>Clearly define the outcome that both alliance partners seek to achieve. If one is the beneficiary                                                                         at the expense of the other then the alliance will fail to deliver.</a:t>
            </a:r>
          </a:p>
          <a:p>
            <a:pPr marL="0" indent="0">
              <a:buNone/>
            </a:pPr>
            <a:r>
              <a:rPr lang="en-US" sz="1000" b="1" u="sng" dirty="0"/>
              <a:t>Trust</a:t>
            </a:r>
            <a:endParaRPr lang="en-US" sz="1000" dirty="0"/>
          </a:p>
          <a:p>
            <a:pPr marL="0" indent="0">
              <a:buNone/>
            </a:pPr>
            <a:r>
              <a:rPr lang="en-US" sz="1000" dirty="0"/>
              <a:t>Developing trust requires continuous effort through respect. By developing positive relationships                                                                                and focusing on creating solutions and not blame. Communication is key to building trust. </a:t>
            </a:r>
          </a:p>
          <a:p>
            <a:pPr marL="0" indent="0">
              <a:buNone/>
            </a:pPr>
            <a:r>
              <a:rPr lang="en-US" sz="1000" b="1" u="sng" dirty="0"/>
              <a:t>Compatibility</a:t>
            </a:r>
            <a:endParaRPr lang="en-US" sz="1000" u="sng" dirty="0"/>
          </a:p>
          <a:p>
            <a:pPr marL="0" indent="0" fontAlgn="ctr">
              <a:buNone/>
            </a:pPr>
            <a:r>
              <a:rPr lang="en-US" sz="1000" dirty="0"/>
              <a:t>Assessing compatibility in terms of organizational culture, values, and strategic priorities ensures alignment and minimizes conflicts. </a:t>
            </a:r>
          </a:p>
          <a:p>
            <a:pPr marL="0" indent="0">
              <a:buNone/>
            </a:pPr>
            <a:r>
              <a:rPr lang="en-US" sz="1000" b="1" u="sng" dirty="0"/>
              <a:t>Adaptability</a:t>
            </a:r>
            <a:endParaRPr lang="en-US" sz="1000" u="sng" dirty="0"/>
          </a:p>
          <a:p>
            <a:pPr marL="0" indent="0">
              <a:buNone/>
            </a:pPr>
            <a:r>
              <a:rPr lang="en-US" sz="1000" dirty="0"/>
              <a:t>Being prepared to adapt to changes in the market, technology, and business environment is crucial for long-term success. </a:t>
            </a:r>
          </a:p>
          <a:p>
            <a:pPr marL="0" indent="0">
              <a:buNone/>
            </a:pPr>
            <a:r>
              <a:rPr lang="en-US" sz="1000" b="1" u="sng" dirty="0"/>
              <a:t>Complementary Strengths</a:t>
            </a:r>
            <a:endParaRPr lang="en-US" sz="1000" u="sng" dirty="0"/>
          </a:p>
          <a:p>
            <a:pPr marL="0" indent="0" fontAlgn="ctr">
              <a:buNone/>
            </a:pPr>
            <a:r>
              <a:rPr lang="en-US" sz="1000" dirty="0"/>
              <a:t>Successful alliances leverage the unique strengths and capabilities of each partner to achieve better outcomes. </a:t>
            </a:r>
          </a:p>
          <a:p>
            <a:pPr marL="0" indent="0">
              <a:buNone/>
            </a:pPr>
            <a:r>
              <a:rPr lang="en-US" sz="1000" b="1" u="sng" dirty="0"/>
              <a:t>Exit Strategy</a:t>
            </a:r>
            <a:endParaRPr lang="en-US" sz="1000" dirty="0"/>
          </a:p>
          <a:p>
            <a:pPr marL="0" indent="0">
              <a:buNone/>
            </a:pPr>
            <a:r>
              <a:rPr lang="en-US" sz="1000" dirty="0"/>
              <a:t>An exit strategy is also worth building into the plan from the start. By both parties agreeing how they can exit should the worst happen and the alliance turn sour is an acknowledgement of the risk and the trust required.</a:t>
            </a:r>
          </a:p>
          <a:p>
            <a:pPr marL="0" indent="0">
              <a:buNone/>
            </a:pPr>
            <a:r>
              <a:rPr lang="en-US" sz="1000" b="1" u="sng" dirty="0"/>
              <a:t>Ownership</a:t>
            </a:r>
            <a:endParaRPr lang="en-US" sz="1000" dirty="0"/>
          </a:p>
          <a:p>
            <a:pPr marL="0" indent="0">
              <a:buNone/>
            </a:pPr>
            <a:r>
              <a:rPr lang="en-US" sz="1000" dirty="0"/>
              <a:t>There must be a clear level of ownership and accountability. Defining the roles and responsibilities and having a weekly cadence  and reporting mechanism is crucial.</a:t>
            </a:r>
          </a:p>
          <a:p>
            <a:pPr marL="0" indent="0">
              <a:buNone/>
            </a:pPr>
            <a:r>
              <a:rPr lang="en-US" sz="1000" b="1" u="sng" dirty="0"/>
              <a:t>Patience</a:t>
            </a:r>
            <a:endParaRPr lang="en-US" sz="1000" dirty="0"/>
          </a:p>
          <a:p>
            <a:pPr marL="0" indent="0">
              <a:buNone/>
            </a:pPr>
            <a:r>
              <a:rPr lang="en-US" sz="1000" dirty="0"/>
              <a:t>Alliances, as living breathing systems will take time to develop and need the time to grow. Look for and celebrate the short-term wins while keeping an eye on the longer-term strategic objectives.</a:t>
            </a:r>
          </a:p>
        </p:txBody>
      </p:sp>
      <p:pic>
        <p:nvPicPr>
          <p:cNvPr id="1026" name="Picture 2" descr="Strategic Alliances | how they work and benefits | grow your business |  Safaraz Ali">
            <a:extLst>
              <a:ext uri="{FF2B5EF4-FFF2-40B4-BE49-F238E27FC236}">
                <a16:creationId xmlns:a16="http://schemas.microsoft.com/office/drawing/2014/main" id="{4340040C-19ED-09ED-B5AF-C438C32A94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139" r="13040" b="19386"/>
          <a:stretch>
            <a:fillRect/>
          </a:stretch>
        </p:blipFill>
        <p:spPr bwMode="auto">
          <a:xfrm>
            <a:off x="6352731" y="1356515"/>
            <a:ext cx="2674249" cy="16884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EEC50938-3D00-9036-575E-B15C22E5B5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059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6ED4E-8847-BBC3-BCD0-2754361790E9}"/>
              </a:ext>
            </a:extLst>
          </p:cNvPr>
          <p:cNvSpPr>
            <a:spLocks noGrp="1"/>
          </p:cNvSpPr>
          <p:nvPr>
            <p:ph type="title"/>
          </p:nvPr>
        </p:nvSpPr>
        <p:spPr>
          <a:xfrm>
            <a:off x="2690155" y="406400"/>
            <a:ext cx="6047445" cy="533400"/>
          </a:xfrm>
        </p:spPr>
        <p:txBody>
          <a:bodyPr/>
          <a:lstStyle/>
          <a:p>
            <a:r>
              <a:rPr lang="en-US" dirty="0"/>
              <a:t>Observations from the Alliance Analysis</a:t>
            </a:r>
          </a:p>
        </p:txBody>
      </p:sp>
      <p:sp>
        <p:nvSpPr>
          <p:cNvPr id="3" name="Content Placeholder 2">
            <a:extLst>
              <a:ext uri="{FF2B5EF4-FFF2-40B4-BE49-F238E27FC236}">
                <a16:creationId xmlns:a16="http://schemas.microsoft.com/office/drawing/2014/main" id="{FDDC63AC-B7C9-477C-12E3-CA13878460B3}"/>
              </a:ext>
            </a:extLst>
          </p:cNvPr>
          <p:cNvSpPr>
            <a:spLocks noGrp="1"/>
          </p:cNvSpPr>
          <p:nvPr>
            <p:ph idx="1"/>
          </p:nvPr>
        </p:nvSpPr>
        <p:spPr>
          <a:xfrm>
            <a:off x="825415" y="1547155"/>
            <a:ext cx="7318250" cy="4839030"/>
          </a:xfrm>
        </p:spPr>
        <p:txBody>
          <a:bodyPr/>
          <a:lstStyle/>
          <a:p>
            <a:r>
              <a:rPr lang="en-US" dirty="0"/>
              <a:t>27 alliances Identified</a:t>
            </a:r>
          </a:p>
          <a:p>
            <a:r>
              <a:rPr lang="en-US" dirty="0"/>
              <a:t>Wide variety of alliances</a:t>
            </a:r>
          </a:p>
          <a:p>
            <a:pPr lvl="1"/>
            <a:r>
              <a:rPr lang="en-US" dirty="0"/>
              <a:t>Sources of food and materials</a:t>
            </a:r>
          </a:p>
          <a:p>
            <a:pPr lvl="1"/>
            <a:r>
              <a:rPr lang="en-US" dirty="0"/>
              <a:t>Healthcare connections</a:t>
            </a:r>
          </a:p>
          <a:p>
            <a:pPr lvl="1"/>
            <a:r>
              <a:rPr lang="en-US" dirty="0"/>
              <a:t>Government</a:t>
            </a:r>
          </a:p>
          <a:p>
            <a:pPr lvl="1"/>
            <a:r>
              <a:rPr lang="en-US" dirty="0"/>
              <a:t>Foundations</a:t>
            </a:r>
          </a:p>
          <a:p>
            <a:pPr lvl="1"/>
            <a:r>
              <a:rPr lang="en-US" dirty="0"/>
              <a:t>Service providers</a:t>
            </a:r>
          </a:p>
          <a:p>
            <a:pPr lvl="1"/>
            <a:r>
              <a:rPr lang="en-US" dirty="0"/>
              <a:t>Promotional opportunities </a:t>
            </a:r>
          </a:p>
          <a:p>
            <a:pPr lvl="1"/>
            <a:r>
              <a:rPr lang="en-US" dirty="0"/>
              <a:t>Religious groups</a:t>
            </a:r>
          </a:p>
          <a:p>
            <a:r>
              <a:rPr lang="en-US" dirty="0"/>
              <a:t>Solid base of 18 current alliances  </a:t>
            </a:r>
          </a:p>
          <a:p>
            <a:r>
              <a:rPr lang="en-US" dirty="0"/>
              <a:t>9 good potential alliances - mostly strategic</a:t>
            </a:r>
          </a:p>
          <a:p>
            <a:r>
              <a:rPr lang="en-US" dirty="0"/>
              <a:t>Need to select among the most promising strategic leads                      and begin the exploration</a:t>
            </a:r>
          </a:p>
          <a:p>
            <a:pPr lvl="1"/>
            <a:endParaRPr lang="en-US" dirty="0"/>
          </a:p>
          <a:p>
            <a:endParaRPr lang="en-US" dirty="0"/>
          </a:p>
          <a:p>
            <a:pPr lvl="1"/>
            <a:endParaRPr lang="en-US" dirty="0"/>
          </a:p>
        </p:txBody>
      </p:sp>
      <p:pic>
        <p:nvPicPr>
          <p:cNvPr id="1026" name="Picture 2" descr="Strategic Business Partnerships: Cultivating Good Relationships - Insperity">
            <a:extLst>
              <a:ext uri="{FF2B5EF4-FFF2-40B4-BE49-F238E27FC236}">
                <a16:creationId xmlns:a16="http://schemas.microsoft.com/office/drawing/2014/main" id="{4D10B2F8-FA3D-7C7B-70B7-F6A321F74F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460" r="11081"/>
          <a:stretch/>
        </p:blipFill>
        <p:spPr bwMode="auto">
          <a:xfrm>
            <a:off x="5455315" y="1335940"/>
            <a:ext cx="3226020" cy="2131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577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6ED4E-8847-BBC3-BCD0-2754361790E9}"/>
              </a:ext>
            </a:extLst>
          </p:cNvPr>
          <p:cNvSpPr>
            <a:spLocks noGrp="1"/>
          </p:cNvSpPr>
          <p:nvPr>
            <p:ph type="title"/>
          </p:nvPr>
        </p:nvSpPr>
        <p:spPr>
          <a:xfrm>
            <a:off x="2690155" y="406400"/>
            <a:ext cx="6047445" cy="533400"/>
          </a:xfrm>
        </p:spPr>
        <p:txBody>
          <a:bodyPr/>
          <a:lstStyle/>
          <a:p>
            <a:pPr marL="0" indent="0">
              <a:buNone/>
            </a:pPr>
            <a:r>
              <a:rPr lang="en-US" dirty="0"/>
              <a:t>Variety of Alliances – Current and Potential</a:t>
            </a:r>
          </a:p>
        </p:txBody>
      </p:sp>
      <p:sp>
        <p:nvSpPr>
          <p:cNvPr id="3" name="Content Placeholder 2">
            <a:extLst>
              <a:ext uri="{FF2B5EF4-FFF2-40B4-BE49-F238E27FC236}">
                <a16:creationId xmlns:a16="http://schemas.microsoft.com/office/drawing/2014/main" id="{FDDC63AC-B7C9-477C-12E3-CA13878460B3}"/>
              </a:ext>
            </a:extLst>
          </p:cNvPr>
          <p:cNvSpPr>
            <a:spLocks noGrp="1"/>
          </p:cNvSpPr>
          <p:nvPr>
            <p:ph idx="1"/>
          </p:nvPr>
        </p:nvSpPr>
        <p:spPr>
          <a:xfrm>
            <a:off x="78615" y="1481740"/>
            <a:ext cx="4493385" cy="4740649"/>
          </a:xfrm>
        </p:spPr>
        <p:txBody>
          <a:bodyPr/>
          <a:lstStyle/>
          <a:p>
            <a:pPr lvl="1"/>
            <a:r>
              <a:rPr lang="en-US" dirty="0"/>
              <a:t>Sources of food and materials</a:t>
            </a:r>
          </a:p>
          <a:p>
            <a:pPr lvl="2">
              <a:buFont typeface="Courier New" panose="02070309020205020404" pitchFamily="49" charset="0"/>
              <a:buChar char="o"/>
            </a:pPr>
            <a:r>
              <a:rPr lang="en-US" sz="1400" dirty="0"/>
              <a:t>Philabundance</a:t>
            </a:r>
          </a:p>
          <a:p>
            <a:pPr lvl="2">
              <a:buFont typeface="Courier New" panose="02070309020205020404" pitchFamily="49" charset="0"/>
              <a:buChar char="o"/>
            </a:pPr>
            <a:r>
              <a:rPr lang="en-US" sz="1400" dirty="0"/>
              <a:t>MAHN - Mont-Co Anti-Hunger Network</a:t>
            </a:r>
          </a:p>
          <a:p>
            <a:pPr lvl="2">
              <a:buFont typeface="Courier New" panose="02070309020205020404" pitchFamily="49" charset="0"/>
              <a:buChar char="o"/>
            </a:pPr>
            <a:r>
              <a:rPr lang="en-US" sz="1400" dirty="0"/>
              <a:t>SHARE Food Program</a:t>
            </a:r>
          </a:p>
          <a:p>
            <a:pPr lvl="1"/>
            <a:r>
              <a:rPr lang="en-US" dirty="0"/>
              <a:t>Healthcare connections</a:t>
            </a:r>
          </a:p>
          <a:p>
            <a:pPr lvl="2">
              <a:buFont typeface="Courier New" panose="02070309020205020404" pitchFamily="49" charset="0"/>
              <a:buChar char="o"/>
            </a:pPr>
            <a:r>
              <a:rPr lang="en-US" sz="1400" dirty="0"/>
              <a:t>Main Line Health</a:t>
            </a:r>
          </a:p>
          <a:p>
            <a:pPr lvl="2">
              <a:buFont typeface="Courier New" panose="02070309020205020404" pitchFamily="49" charset="0"/>
              <a:buChar char="o"/>
            </a:pPr>
            <a:r>
              <a:rPr lang="en-US" sz="1400" dirty="0"/>
              <a:t>Penn Medicine</a:t>
            </a:r>
          </a:p>
          <a:p>
            <a:pPr lvl="1"/>
            <a:r>
              <a:rPr lang="en-US" dirty="0"/>
              <a:t>Government</a:t>
            </a:r>
          </a:p>
          <a:p>
            <a:pPr lvl="2">
              <a:buFont typeface="Courier New" panose="02070309020205020404" pitchFamily="49" charset="0"/>
              <a:buChar char="o"/>
            </a:pPr>
            <a:r>
              <a:rPr lang="en-US" sz="1400" dirty="0"/>
              <a:t>Lower Merion Township</a:t>
            </a:r>
          </a:p>
          <a:p>
            <a:pPr lvl="2">
              <a:buFont typeface="Courier New" panose="02070309020205020404" pitchFamily="49" charset="0"/>
              <a:buChar char="o"/>
            </a:pPr>
            <a:r>
              <a:rPr lang="en-US" sz="1400" dirty="0"/>
              <a:t>MontCo Aging and Adult Services</a:t>
            </a:r>
          </a:p>
          <a:p>
            <a:pPr lvl="1"/>
            <a:r>
              <a:rPr lang="en-US" dirty="0"/>
              <a:t>Foundations</a:t>
            </a:r>
          </a:p>
          <a:p>
            <a:pPr lvl="2">
              <a:buFont typeface="Courier New" panose="02070309020205020404" pitchFamily="49" charset="0"/>
              <a:buChar char="o"/>
            </a:pPr>
            <a:r>
              <a:rPr lang="en-US" sz="1400" dirty="0"/>
              <a:t>25th Century Foundation</a:t>
            </a:r>
          </a:p>
          <a:p>
            <a:pPr lvl="2">
              <a:buFont typeface="Courier New" panose="02070309020205020404" pitchFamily="49" charset="0"/>
              <a:buChar char="o"/>
            </a:pPr>
            <a:r>
              <a:rPr lang="en-US" sz="1400" dirty="0"/>
              <a:t>Saunders House</a:t>
            </a:r>
          </a:p>
          <a:p>
            <a:pPr lvl="2">
              <a:buFont typeface="Courier New" panose="02070309020205020404" pitchFamily="49" charset="0"/>
              <a:buChar char="o"/>
            </a:pPr>
            <a:r>
              <a:rPr lang="en-US" sz="1400" dirty="0"/>
              <a:t>Gordon Charitable Foundation</a:t>
            </a:r>
          </a:p>
          <a:p>
            <a:pPr lvl="2">
              <a:buFont typeface="Courier New" panose="02070309020205020404" pitchFamily="49" charset="0"/>
              <a:buChar char="o"/>
            </a:pPr>
            <a:r>
              <a:rPr lang="en-US" sz="1400" dirty="0"/>
              <a:t>Armstrong Foundation</a:t>
            </a:r>
          </a:p>
          <a:p>
            <a:pPr lvl="2">
              <a:buFont typeface="Courier New" panose="02070309020205020404" pitchFamily="49" charset="0"/>
              <a:buChar char="o"/>
            </a:pPr>
            <a:r>
              <a:rPr lang="en-US" sz="1400" dirty="0"/>
              <a:t>Other foundations</a:t>
            </a:r>
          </a:p>
          <a:p>
            <a:pPr lvl="1"/>
            <a:endParaRPr lang="en-US" sz="1400" dirty="0"/>
          </a:p>
          <a:p>
            <a:endParaRPr lang="en-US" sz="1600" dirty="0"/>
          </a:p>
          <a:p>
            <a:pPr lvl="1"/>
            <a:endParaRPr lang="en-US" sz="1400" dirty="0"/>
          </a:p>
        </p:txBody>
      </p:sp>
      <p:sp>
        <p:nvSpPr>
          <p:cNvPr id="5" name="Content Placeholder 2">
            <a:extLst>
              <a:ext uri="{FF2B5EF4-FFF2-40B4-BE49-F238E27FC236}">
                <a16:creationId xmlns:a16="http://schemas.microsoft.com/office/drawing/2014/main" id="{AE19E3F0-BC9C-3BA2-4C03-2692678249C4}"/>
              </a:ext>
            </a:extLst>
          </p:cNvPr>
          <p:cNvSpPr txBox="1">
            <a:spLocks/>
          </p:cNvSpPr>
          <p:nvPr/>
        </p:nvSpPr>
        <p:spPr bwMode="auto">
          <a:xfrm>
            <a:off x="4477330" y="1470345"/>
            <a:ext cx="4664865" cy="475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50000"/>
              </a:spcBef>
              <a:spcAft>
                <a:spcPct val="0"/>
              </a:spcAft>
              <a:buClr>
                <a:srgbClr val="FFAE00"/>
              </a:buClr>
              <a:buSzPct val="115000"/>
              <a:buFont typeface="Wingdings" panose="05000000000000000000" pitchFamily="2" charset="2"/>
              <a:buChar char="ª"/>
              <a:defRPr b="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F7097"/>
              </a:buClr>
              <a:buFont typeface="Wingdings" panose="05000000000000000000" pitchFamily="2" charset="2"/>
              <a:buChar char="Ø"/>
              <a:defRPr sz="1600" b="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b="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b="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SzTx/>
            </a:pPr>
            <a:r>
              <a:rPr lang="en-US" dirty="0"/>
              <a:t>Service providers</a:t>
            </a:r>
          </a:p>
          <a:p>
            <a:pPr lvl="2">
              <a:buSzTx/>
              <a:buFont typeface="Courier New" panose="02070309020205020404" pitchFamily="49" charset="0"/>
              <a:buChar char="o"/>
            </a:pPr>
            <a:r>
              <a:rPr lang="en-US" sz="1400" dirty="0"/>
              <a:t>Surrey Services</a:t>
            </a:r>
          </a:p>
          <a:p>
            <a:pPr lvl="2">
              <a:buSzTx/>
              <a:buFont typeface="Courier New" panose="02070309020205020404" pitchFamily="49" charset="0"/>
              <a:buChar char="o"/>
            </a:pPr>
            <a:r>
              <a:rPr lang="en-US" sz="1400" dirty="0"/>
              <a:t>U of Penn internships </a:t>
            </a:r>
          </a:p>
          <a:p>
            <a:pPr lvl="2">
              <a:buSzTx/>
              <a:buFont typeface="Courier New" panose="02070309020205020404" pitchFamily="49" charset="0"/>
              <a:buChar char="o"/>
            </a:pPr>
            <a:r>
              <a:rPr lang="en-US" sz="1400" dirty="0"/>
              <a:t>Bryn Mawr College internships</a:t>
            </a:r>
          </a:p>
          <a:p>
            <a:pPr lvl="2">
              <a:buSzTx/>
              <a:buFont typeface="Courier New" panose="02070309020205020404" pitchFamily="49" charset="0"/>
              <a:buChar char="o"/>
            </a:pPr>
            <a:r>
              <a:rPr lang="en-US" sz="1400" dirty="0"/>
              <a:t>Neighbors Helping Neighbors Admore</a:t>
            </a:r>
          </a:p>
          <a:p>
            <a:pPr lvl="2">
              <a:buSzTx/>
              <a:buFont typeface="Courier New" panose="02070309020205020404" pitchFamily="49" charset="0"/>
              <a:buChar char="o"/>
            </a:pPr>
            <a:r>
              <a:rPr lang="en-US" sz="1400" dirty="0"/>
              <a:t>Ardmore House 1 &amp; 2</a:t>
            </a:r>
          </a:p>
          <a:p>
            <a:pPr lvl="2">
              <a:buSzTx/>
              <a:buFont typeface="Courier New" panose="02070309020205020404" pitchFamily="49" charset="0"/>
              <a:buChar char="o"/>
            </a:pPr>
            <a:r>
              <a:rPr lang="en-US" sz="1400" dirty="0"/>
              <a:t>Lower Merion Counseling</a:t>
            </a:r>
          </a:p>
          <a:p>
            <a:pPr lvl="2">
              <a:buSzTx/>
              <a:buFont typeface="Courier New" panose="02070309020205020404" pitchFamily="49" charset="0"/>
              <a:buChar char="o"/>
            </a:pPr>
            <a:r>
              <a:rPr lang="en-US" sz="1400" dirty="0"/>
              <a:t>Transportation-Transnet; Septa; Uber </a:t>
            </a:r>
          </a:p>
          <a:p>
            <a:pPr lvl="1">
              <a:buSzTx/>
            </a:pPr>
            <a:r>
              <a:rPr lang="en-US" dirty="0"/>
              <a:t>Promotional opportunities</a:t>
            </a:r>
          </a:p>
          <a:p>
            <a:pPr lvl="2">
              <a:buSzTx/>
              <a:buFont typeface="Courier New" panose="02070309020205020404" pitchFamily="49" charset="0"/>
              <a:buChar char="o"/>
            </a:pPr>
            <a:r>
              <a:rPr lang="en-US" sz="1400" dirty="0"/>
              <a:t>Main Line Chamber of Commerce</a:t>
            </a:r>
          </a:p>
          <a:p>
            <a:pPr lvl="2">
              <a:buSzTx/>
              <a:buFont typeface="Courier New" panose="02070309020205020404" pitchFamily="49" charset="0"/>
              <a:buChar char="o"/>
            </a:pPr>
            <a:r>
              <a:rPr lang="en-US" sz="1400" dirty="0"/>
              <a:t>Ardmore Initiative</a:t>
            </a:r>
          </a:p>
          <a:p>
            <a:pPr lvl="2">
              <a:buSzTx/>
              <a:buFont typeface="Courier New" panose="02070309020205020404" pitchFamily="49" charset="0"/>
              <a:buChar char="o"/>
            </a:pPr>
            <a:r>
              <a:rPr lang="en-US" sz="1400" dirty="0"/>
              <a:t>Bryn Mawr Rotary</a:t>
            </a:r>
          </a:p>
          <a:p>
            <a:pPr lvl="1">
              <a:buSzTx/>
            </a:pPr>
            <a:r>
              <a:rPr lang="en-US" dirty="0"/>
              <a:t>Religious organizations</a:t>
            </a:r>
          </a:p>
          <a:p>
            <a:pPr lvl="2">
              <a:buSzTx/>
              <a:buFont typeface="Courier New" panose="02070309020205020404" pitchFamily="49" charset="0"/>
              <a:buChar char="o"/>
            </a:pPr>
            <a:r>
              <a:rPr lang="en-US" sz="1400" dirty="0"/>
              <a:t>Ardmore Methodist</a:t>
            </a:r>
          </a:p>
          <a:p>
            <a:pPr lvl="2">
              <a:buSzTx/>
              <a:buFont typeface="Courier New" panose="02070309020205020404" pitchFamily="49" charset="0"/>
              <a:buChar char="o"/>
            </a:pPr>
            <a:r>
              <a:rPr lang="en-US" sz="1400" dirty="0"/>
              <a:t>Bryn Mawr Presbyterian</a:t>
            </a:r>
          </a:p>
          <a:p>
            <a:pPr lvl="2">
              <a:buSzTx/>
              <a:buFont typeface="Courier New" panose="02070309020205020404" pitchFamily="49" charset="0"/>
              <a:buChar char="o"/>
            </a:pPr>
            <a:r>
              <a:rPr lang="en-US" sz="1400" dirty="0"/>
              <a:t>Church of Redeemer</a:t>
            </a:r>
          </a:p>
          <a:p>
            <a:pPr lvl="2">
              <a:buSzTx/>
              <a:buFont typeface="Courier New" panose="02070309020205020404" pitchFamily="49" charset="0"/>
              <a:buChar char="o"/>
            </a:pPr>
            <a:r>
              <a:rPr lang="en-US" sz="1400" dirty="0"/>
              <a:t>St Thomas of Villanova</a:t>
            </a:r>
          </a:p>
          <a:p>
            <a:pPr lvl="2">
              <a:buSzTx/>
              <a:buFont typeface="Courier New" panose="02070309020205020404" pitchFamily="49" charset="0"/>
              <a:buChar char="o"/>
            </a:pPr>
            <a:r>
              <a:rPr lang="en-US" sz="1400" dirty="0"/>
              <a:t>Other religious organizations</a:t>
            </a:r>
          </a:p>
          <a:p>
            <a:pPr lvl="1">
              <a:buSzTx/>
            </a:pPr>
            <a:endParaRPr lang="en-US" dirty="0"/>
          </a:p>
          <a:p>
            <a:pPr lvl="1">
              <a:buSzTx/>
            </a:pPr>
            <a:endParaRPr lang="en-US" sz="1400" dirty="0"/>
          </a:p>
          <a:p>
            <a:endParaRPr lang="en-US" sz="1600" dirty="0"/>
          </a:p>
          <a:p>
            <a:pPr lvl="1">
              <a:buSzTx/>
            </a:pPr>
            <a:endParaRPr lang="en-US" sz="1400" dirty="0"/>
          </a:p>
        </p:txBody>
      </p:sp>
    </p:spTree>
    <p:extLst>
      <p:ext uri="{BB962C8B-B14F-4D97-AF65-F5344CB8AC3E}">
        <p14:creationId xmlns:p14="http://schemas.microsoft.com/office/powerpoint/2010/main" val="1716972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65C9D-ABC7-AA79-CBD1-DCEB089E36B2}"/>
              </a:ext>
            </a:extLst>
          </p:cNvPr>
          <p:cNvSpPr>
            <a:spLocks noGrp="1"/>
          </p:cNvSpPr>
          <p:nvPr>
            <p:ph type="title"/>
          </p:nvPr>
        </p:nvSpPr>
        <p:spPr>
          <a:xfrm>
            <a:off x="2229295" y="406400"/>
            <a:ext cx="6508305" cy="533400"/>
          </a:xfrm>
        </p:spPr>
        <p:txBody>
          <a:bodyPr/>
          <a:lstStyle/>
          <a:p>
            <a:r>
              <a:rPr lang="en-US" dirty="0"/>
              <a:t>Alliances Identified by Type </a:t>
            </a:r>
          </a:p>
        </p:txBody>
      </p:sp>
      <p:sp>
        <p:nvSpPr>
          <p:cNvPr id="3" name="Content Placeholder 2">
            <a:extLst>
              <a:ext uri="{FF2B5EF4-FFF2-40B4-BE49-F238E27FC236}">
                <a16:creationId xmlns:a16="http://schemas.microsoft.com/office/drawing/2014/main" id="{0017A85B-04A7-473D-F5D0-6B07F39EEE4D}"/>
              </a:ext>
            </a:extLst>
          </p:cNvPr>
          <p:cNvSpPr>
            <a:spLocks noGrp="1"/>
          </p:cNvSpPr>
          <p:nvPr>
            <p:ph idx="1"/>
          </p:nvPr>
        </p:nvSpPr>
        <p:spPr>
          <a:xfrm>
            <a:off x="4418380" y="1508750"/>
            <a:ext cx="4531790" cy="4723815"/>
          </a:xfrm>
        </p:spPr>
        <p:txBody>
          <a:bodyPr/>
          <a:lstStyle/>
          <a:p>
            <a:r>
              <a:rPr lang="en-US" sz="1600" dirty="0"/>
              <a:t>Strategic – Current (6)</a:t>
            </a:r>
          </a:p>
          <a:p>
            <a:pPr lvl="1"/>
            <a:r>
              <a:rPr lang="en-US" sz="1400" dirty="0"/>
              <a:t>Philabundance</a:t>
            </a:r>
          </a:p>
          <a:p>
            <a:pPr lvl="1"/>
            <a:r>
              <a:rPr lang="en-US" sz="1400" dirty="0"/>
              <a:t>MAHN - Mont-Co Anti-Hunger Network</a:t>
            </a:r>
          </a:p>
          <a:p>
            <a:pPr lvl="1"/>
            <a:r>
              <a:rPr lang="en-US" sz="1400" dirty="0"/>
              <a:t>Main Line Health</a:t>
            </a:r>
          </a:p>
          <a:p>
            <a:pPr lvl="1"/>
            <a:r>
              <a:rPr lang="en-US" sz="1400" dirty="0"/>
              <a:t>Bryn Mawr College internships</a:t>
            </a:r>
          </a:p>
          <a:p>
            <a:pPr lvl="1"/>
            <a:r>
              <a:rPr lang="en-US" sz="1400" dirty="0"/>
              <a:t>Lower Merion Township </a:t>
            </a:r>
          </a:p>
          <a:p>
            <a:pPr lvl="1"/>
            <a:r>
              <a:rPr lang="en-US" sz="1400" dirty="0"/>
              <a:t>25</a:t>
            </a:r>
            <a:r>
              <a:rPr lang="en-US" sz="1400" baseline="30000" dirty="0"/>
              <a:t>th</a:t>
            </a:r>
            <a:r>
              <a:rPr lang="en-US" sz="1400" dirty="0"/>
              <a:t> Century Foundation</a:t>
            </a:r>
            <a:endParaRPr lang="en-US" sz="1400" dirty="0">
              <a:latin typeface="Arial" panose="020B0604020202020204" pitchFamily="34" charset="0"/>
              <a:ea typeface="Calibri" panose="020F0502020204030204" pitchFamily="34" charset="0"/>
            </a:endParaRPr>
          </a:p>
          <a:p>
            <a:r>
              <a:rPr lang="en-US" sz="1600" dirty="0">
                <a:latin typeface="Arial" panose="020B0604020202020204" pitchFamily="34" charset="0"/>
                <a:ea typeface="Calibri" panose="020F0502020204030204" pitchFamily="34" charset="0"/>
              </a:rPr>
              <a:t>Strategic – Potential (8)</a:t>
            </a:r>
          </a:p>
          <a:p>
            <a:pPr lvl="1"/>
            <a:r>
              <a:rPr lang="en-US" sz="1400" dirty="0"/>
              <a:t>SHARE Food Program</a:t>
            </a:r>
          </a:p>
          <a:p>
            <a:pPr lvl="1"/>
            <a:r>
              <a:rPr lang="en-US" sz="1400" dirty="0"/>
              <a:t>Penn Medicine </a:t>
            </a:r>
          </a:p>
          <a:p>
            <a:pPr lvl="1"/>
            <a:r>
              <a:rPr lang="en-US" sz="1400" dirty="0"/>
              <a:t>Surrey Services</a:t>
            </a:r>
          </a:p>
          <a:p>
            <a:pPr lvl="1"/>
            <a:r>
              <a:rPr lang="en-US" sz="1400" dirty="0"/>
              <a:t>Neighbors Helping Neighbors Admore</a:t>
            </a:r>
          </a:p>
          <a:p>
            <a:pPr lvl="1"/>
            <a:r>
              <a:rPr lang="en-US" sz="1400" dirty="0"/>
              <a:t>Lower Merion Counseling</a:t>
            </a:r>
          </a:p>
          <a:p>
            <a:pPr lvl="1"/>
            <a:r>
              <a:rPr lang="en-US" sz="1400" dirty="0"/>
              <a:t>University of Pennsylvania internships</a:t>
            </a:r>
          </a:p>
          <a:p>
            <a:pPr lvl="1"/>
            <a:r>
              <a:rPr lang="en-US" sz="1400" dirty="0"/>
              <a:t>Main Line Chamber of Commerce</a:t>
            </a:r>
          </a:p>
          <a:p>
            <a:pPr lvl="1"/>
            <a:r>
              <a:rPr lang="en-US" sz="1400" dirty="0"/>
              <a:t>Ardmore Initiative</a:t>
            </a:r>
          </a:p>
          <a:p>
            <a:pPr lvl="1"/>
            <a:endParaRPr lang="en-US" sz="1400" dirty="0">
              <a:solidFill>
                <a:srgbClr val="202124"/>
              </a:solidFill>
              <a:highlight>
                <a:srgbClr val="FFFFFF"/>
              </a:highlight>
              <a:latin typeface="Arial" panose="020B0604020202020204" pitchFamily="34" charset="0"/>
              <a:ea typeface="Calibri" panose="020F0502020204030204" pitchFamily="34" charset="0"/>
              <a:cs typeface="Times New Roman" panose="02020603050405020304" pitchFamily="18" charset="0"/>
            </a:endParaRPr>
          </a:p>
          <a:p>
            <a:pPr lvl="1"/>
            <a:endParaRPr lang="en-US" sz="1400" dirty="0"/>
          </a:p>
          <a:p>
            <a:pPr lvl="1"/>
            <a:endParaRPr lang="en-US" sz="1400" dirty="0"/>
          </a:p>
        </p:txBody>
      </p:sp>
      <p:sp>
        <p:nvSpPr>
          <p:cNvPr id="5" name="Content Placeholder 2">
            <a:extLst>
              <a:ext uri="{FF2B5EF4-FFF2-40B4-BE49-F238E27FC236}">
                <a16:creationId xmlns:a16="http://schemas.microsoft.com/office/drawing/2014/main" id="{1350D4BE-C0EB-92A5-37C7-8CFCB877553A}"/>
              </a:ext>
            </a:extLst>
          </p:cNvPr>
          <p:cNvSpPr txBox="1">
            <a:spLocks/>
          </p:cNvSpPr>
          <p:nvPr/>
        </p:nvSpPr>
        <p:spPr bwMode="auto">
          <a:xfrm>
            <a:off x="501070" y="1508750"/>
            <a:ext cx="3994120" cy="4493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50000"/>
              </a:spcBef>
              <a:spcAft>
                <a:spcPct val="0"/>
              </a:spcAft>
              <a:buClr>
                <a:srgbClr val="FFAE00"/>
              </a:buClr>
              <a:buSzPct val="115000"/>
              <a:buFont typeface="Wingdings" panose="05000000000000000000" pitchFamily="2" charset="2"/>
              <a:buChar char="ª"/>
              <a:defRPr b="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F7097"/>
              </a:buClr>
              <a:buFont typeface="Wingdings" panose="05000000000000000000" pitchFamily="2" charset="2"/>
              <a:buChar char="Ø"/>
              <a:defRPr sz="1600" b="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b="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b="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Standard – Current (12)</a:t>
            </a:r>
          </a:p>
          <a:p>
            <a:pPr lvl="1">
              <a:buSzTx/>
            </a:pPr>
            <a:r>
              <a:rPr lang="en-US" sz="1400" dirty="0"/>
              <a:t>MontCo Aging and Adult Services</a:t>
            </a:r>
            <a:endParaRPr lang="en-US" sz="1400" dirty="0">
              <a:latin typeface="Arial" panose="020B0604020202020204" pitchFamily="34" charset="0"/>
              <a:ea typeface="Arial" panose="020B0604020202020204" pitchFamily="34" charset="0"/>
            </a:endParaRPr>
          </a:p>
          <a:p>
            <a:pPr lvl="1">
              <a:buSzTx/>
            </a:pPr>
            <a:r>
              <a:rPr lang="en-US" sz="1400" dirty="0"/>
              <a:t>Saunders House</a:t>
            </a:r>
          </a:p>
          <a:p>
            <a:pPr lvl="1">
              <a:buSzTx/>
            </a:pPr>
            <a:r>
              <a:rPr lang="en-US" sz="1400" dirty="0"/>
              <a:t>Gordon Charitable Foundation</a:t>
            </a:r>
          </a:p>
          <a:p>
            <a:pPr lvl="1">
              <a:buSzTx/>
            </a:pPr>
            <a:r>
              <a:rPr lang="en-US" sz="1400" dirty="0"/>
              <a:t>Armstrong Foundation</a:t>
            </a:r>
          </a:p>
          <a:p>
            <a:pPr lvl="1">
              <a:buSzTx/>
            </a:pPr>
            <a:r>
              <a:rPr lang="en-US" sz="1400" dirty="0"/>
              <a:t>Other foundations </a:t>
            </a:r>
          </a:p>
          <a:p>
            <a:pPr lvl="1">
              <a:buSzTx/>
            </a:pPr>
            <a:r>
              <a:rPr lang="en-US" sz="1400" dirty="0"/>
              <a:t>Ardmore House 1 &amp; 2</a:t>
            </a:r>
          </a:p>
          <a:p>
            <a:pPr lvl="1">
              <a:buSzTx/>
            </a:pPr>
            <a:r>
              <a:rPr lang="en-US" sz="1400" dirty="0">
                <a:latin typeface="Arial" panose="020B0604020202020204" pitchFamily="34" charset="0"/>
                <a:ea typeface="Arial" panose="020B0604020202020204" pitchFamily="34" charset="0"/>
              </a:rPr>
              <a:t>Trans-Transnet; Septa; Uber</a:t>
            </a:r>
          </a:p>
          <a:p>
            <a:pPr lvl="1">
              <a:buSzTx/>
            </a:pPr>
            <a:r>
              <a:rPr lang="en-US" sz="1400" dirty="0"/>
              <a:t>Ardmore Methodist</a:t>
            </a:r>
          </a:p>
          <a:p>
            <a:pPr lvl="1">
              <a:buSzTx/>
            </a:pPr>
            <a:r>
              <a:rPr lang="en-US" sz="1400" dirty="0"/>
              <a:t>Bryn Mawr Presbyterian</a:t>
            </a:r>
          </a:p>
          <a:p>
            <a:pPr lvl="1">
              <a:buSzTx/>
            </a:pPr>
            <a:r>
              <a:rPr lang="en-US" sz="1400" dirty="0"/>
              <a:t>Church of Redeemer</a:t>
            </a:r>
          </a:p>
          <a:p>
            <a:pPr lvl="1">
              <a:buSzTx/>
            </a:pPr>
            <a:r>
              <a:rPr lang="en-US" sz="1400" dirty="0"/>
              <a:t>St Thomas of Villanova</a:t>
            </a:r>
          </a:p>
          <a:p>
            <a:pPr lvl="1">
              <a:buSzTx/>
            </a:pPr>
            <a:r>
              <a:rPr lang="en-US" sz="1400" dirty="0"/>
              <a:t>Other religious organizations</a:t>
            </a:r>
          </a:p>
          <a:p>
            <a:pPr>
              <a:buSzTx/>
            </a:pPr>
            <a:r>
              <a:rPr lang="en-US" sz="1600" dirty="0"/>
              <a:t>Standard – Potential (1)</a:t>
            </a:r>
          </a:p>
          <a:p>
            <a:pPr lvl="1">
              <a:buSzTx/>
            </a:pPr>
            <a:r>
              <a:rPr lang="en-US" sz="1400" dirty="0"/>
              <a:t>Bryn Mawr Rotary</a:t>
            </a:r>
          </a:p>
          <a:p>
            <a:pPr lvl="1">
              <a:buSzTx/>
            </a:pPr>
            <a:endParaRPr lang="en-US" dirty="0"/>
          </a:p>
          <a:p>
            <a:pPr lvl="1">
              <a:buSzTx/>
            </a:pPr>
            <a:endParaRPr lang="en-US" dirty="0"/>
          </a:p>
          <a:p>
            <a:pPr lvl="1">
              <a:buSzTx/>
            </a:pPr>
            <a:endParaRPr lang="en-US" sz="1400" dirty="0">
              <a:latin typeface="Roboto" panose="02000000000000000000" pitchFamily="2" charset="0"/>
              <a:ea typeface="Calibri" panose="020F0502020204030204" pitchFamily="34" charset="0"/>
              <a:cs typeface="Arial" panose="020B0604020202020204" pitchFamily="34" charset="0"/>
            </a:endParaRPr>
          </a:p>
          <a:p>
            <a:pPr lvl="1">
              <a:buSzTx/>
            </a:pPr>
            <a:endParaRPr lang="en-US" sz="1400" dirty="0">
              <a:latin typeface="Arial" panose="020B0604020202020204" pitchFamily="34" charset="0"/>
              <a:ea typeface="Arial" panose="020B0604020202020204" pitchFamily="34" charset="0"/>
            </a:endParaRPr>
          </a:p>
          <a:p>
            <a:pPr marL="457200" lvl="1" indent="0">
              <a:buSzTx/>
              <a:buNone/>
            </a:pPr>
            <a:endParaRPr lang="en-US" sz="1400" dirty="0"/>
          </a:p>
        </p:txBody>
      </p:sp>
      <p:sp>
        <p:nvSpPr>
          <p:cNvPr id="4" name="TextBox 3">
            <a:extLst>
              <a:ext uri="{FF2B5EF4-FFF2-40B4-BE49-F238E27FC236}">
                <a16:creationId xmlns:a16="http://schemas.microsoft.com/office/drawing/2014/main" id="{A423E30D-50F9-7459-AE49-F92123CB700A}"/>
              </a:ext>
            </a:extLst>
          </p:cNvPr>
          <p:cNvSpPr txBox="1"/>
          <p:nvPr/>
        </p:nvSpPr>
        <p:spPr>
          <a:xfrm>
            <a:off x="1307575" y="5694895"/>
            <a:ext cx="3379640" cy="646331"/>
          </a:xfrm>
          <a:prstGeom prst="rect">
            <a:avLst/>
          </a:prstGeom>
          <a:noFill/>
          <a:ln>
            <a:solidFill>
              <a:srgbClr val="002060"/>
            </a:solidFill>
          </a:ln>
        </p:spPr>
        <p:txBody>
          <a:bodyPr wrap="square" rtlCol="0">
            <a:spAutoFit/>
          </a:bodyPr>
          <a:lstStyle/>
          <a:p>
            <a:pPr>
              <a:buNone/>
            </a:pPr>
            <a:r>
              <a:rPr lang="en-US" sz="1200" b="0" dirty="0">
                <a:solidFill>
                  <a:srgbClr val="002060"/>
                </a:solidFill>
              </a:rPr>
              <a:t>The idea here is to select from the potential candidates to engage in discussions of forming an alliance which benefits both parties.</a:t>
            </a:r>
          </a:p>
        </p:txBody>
      </p:sp>
    </p:spTree>
    <p:extLst>
      <p:ext uri="{BB962C8B-B14F-4D97-AF65-F5344CB8AC3E}">
        <p14:creationId xmlns:p14="http://schemas.microsoft.com/office/powerpoint/2010/main" val="2761043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6FC59E-B31D-44E0-AF46-C8E82ADE7872}"/>
              </a:ext>
            </a:extLst>
          </p:cNvPr>
          <p:cNvSpPr>
            <a:spLocks noGrp="1"/>
          </p:cNvSpPr>
          <p:nvPr>
            <p:ph idx="1"/>
          </p:nvPr>
        </p:nvSpPr>
        <p:spPr>
          <a:xfrm>
            <a:off x="825415" y="3121760"/>
            <a:ext cx="6934200" cy="2050796"/>
          </a:xfrm>
        </p:spPr>
        <p:txBody>
          <a:bodyPr/>
          <a:lstStyle/>
          <a:p>
            <a:r>
              <a:rPr lang="en-US" sz="2400" dirty="0"/>
              <a:t>Vision – What we </a:t>
            </a:r>
            <a:r>
              <a:rPr lang="en-US" sz="2400" i="1" dirty="0"/>
              <a:t>are -</a:t>
            </a:r>
            <a:r>
              <a:rPr lang="en-US" sz="2400" dirty="0"/>
              <a:t> looking out</a:t>
            </a:r>
          </a:p>
          <a:p>
            <a:r>
              <a:rPr lang="en-US" sz="2400" dirty="0"/>
              <a:t>Mission – What we </a:t>
            </a:r>
            <a:r>
              <a:rPr lang="en-US" sz="2400" i="1" dirty="0"/>
              <a:t>do </a:t>
            </a:r>
            <a:r>
              <a:rPr lang="en-US" sz="2400" dirty="0"/>
              <a:t>and</a:t>
            </a:r>
            <a:r>
              <a:rPr lang="en-US" sz="2400" i="1" dirty="0"/>
              <a:t> why </a:t>
            </a:r>
            <a:r>
              <a:rPr lang="en-US" sz="2400" dirty="0"/>
              <a:t>we do it  </a:t>
            </a:r>
            <a:r>
              <a:rPr lang="en-US" sz="2400" i="1" dirty="0"/>
              <a:t>-</a:t>
            </a:r>
            <a:r>
              <a:rPr lang="en-US" sz="2400" dirty="0"/>
              <a:t> now</a:t>
            </a:r>
          </a:p>
          <a:p>
            <a:r>
              <a:rPr lang="en-US" sz="2400" dirty="0"/>
              <a:t>Values – What we </a:t>
            </a:r>
            <a:r>
              <a:rPr lang="en-US" sz="2400" i="1" dirty="0"/>
              <a:t>believe -</a:t>
            </a:r>
            <a:r>
              <a:rPr lang="en-US" sz="2400" dirty="0"/>
              <a:t> always</a:t>
            </a:r>
          </a:p>
        </p:txBody>
      </p:sp>
      <p:pic>
        <p:nvPicPr>
          <p:cNvPr id="4" name="Picture 3" descr="vision mission values.jpg">
            <a:extLst>
              <a:ext uri="{FF2B5EF4-FFF2-40B4-BE49-F238E27FC236}">
                <a16:creationId xmlns:a16="http://schemas.microsoft.com/office/drawing/2014/main" id="{BCC3CB52-746D-477A-AA41-0E2ED2DB0F50}"/>
              </a:ext>
            </a:extLst>
          </p:cNvPr>
          <p:cNvPicPr>
            <a:picLocks noChangeAspect="1"/>
          </p:cNvPicPr>
          <p:nvPr/>
        </p:nvPicPr>
        <p:blipFill>
          <a:blip r:embed="rId2"/>
          <a:stretch>
            <a:fillRect/>
          </a:stretch>
        </p:blipFill>
        <p:spPr>
          <a:xfrm>
            <a:off x="5655875" y="1508750"/>
            <a:ext cx="2987055" cy="1228960"/>
          </a:xfrm>
          <a:prstGeom prst="rect">
            <a:avLst/>
          </a:prstGeom>
        </p:spPr>
      </p:pic>
      <p:sp>
        <p:nvSpPr>
          <p:cNvPr id="2" name="Title 1">
            <a:extLst>
              <a:ext uri="{FF2B5EF4-FFF2-40B4-BE49-F238E27FC236}">
                <a16:creationId xmlns:a16="http://schemas.microsoft.com/office/drawing/2014/main" id="{B29DAAA0-8510-BA35-BD06-1D0EE482AABE}"/>
              </a:ext>
            </a:extLst>
          </p:cNvPr>
          <p:cNvSpPr>
            <a:spLocks noGrp="1"/>
          </p:cNvSpPr>
          <p:nvPr>
            <p:ph type="title"/>
          </p:nvPr>
        </p:nvSpPr>
        <p:spPr>
          <a:xfrm>
            <a:off x="3035800" y="406400"/>
            <a:ext cx="5701800" cy="533400"/>
          </a:xfrm>
        </p:spPr>
        <p:txBody>
          <a:bodyPr/>
          <a:lstStyle/>
          <a:p>
            <a:r>
              <a:rPr lang="en-US" dirty="0"/>
              <a:t>Introduction to Vision, Mission, and Values</a:t>
            </a:r>
          </a:p>
        </p:txBody>
      </p:sp>
      <p:pic>
        <p:nvPicPr>
          <p:cNvPr id="5" name="Picture 2" descr="FREE Graduation Cap Clipart (Royalty-free) | Pearly Arts">
            <a:extLst>
              <a:ext uri="{FF2B5EF4-FFF2-40B4-BE49-F238E27FC236}">
                <a16:creationId xmlns:a16="http://schemas.microsoft.com/office/drawing/2014/main" id="{B54824C3-C6DA-295E-3BF0-01642491BF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386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Vision</a:t>
            </a:r>
          </a:p>
        </p:txBody>
      </p:sp>
      <p:sp>
        <p:nvSpPr>
          <p:cNvPr id="3" name="Content Placeholder 2"/>
          <p:cNvSpPr>
            <a:spLocks noGrp="1"/>
          </p:cNvSpPr>
          <p:nvPr>
            <p:ph idx="1"/>
          </p:nvPr>
        </p:nvSpPr>
        <p:spPr>
          <a:xfrm>
            <a:off x="609600" y="1706602"/>
            <a:ext cx="8229600" cy="4525963"/>
          </a:xfrm>
        </p:spPr>
        <p:txBody>
          <a:bodyPr/>
          <a:lstStyle/>
          <a:p>
            <a:r>
              <a:rPr lang="en-US" sz="2400" dirty="0"/>
              <a:t>Inspires the listener</a:t>
            </a:r>
          </a:p>
          <a:p>
            <a:r>
              <a:rPr lang="en-US" sz="2400" dirty="0"/>
              <a:t>Appeals to the senses</a:t>
            </a:r>
          </a:p>
          <a:p>
            <a:r>
              <a:rPr lang="en-US" sz="2400" dirty="0"/>
              <a:t>Possible if not practical</a:t>
            </a:r>
          </a:p>
          <a:p>
            <a:r>
              <a:rPr lang="en-US" sz="2400" dirty="0"/>
              <a:t>Motivational</a:t>
            </a:r>
          </a:p>
          <a:p>
            <a:r>
              <a:rPr lang="en-US" sz="2400" dirty="0"/>
              <a:t>Inspirational</a:t>
            </a:r>
          </a:p>
          <a:p>
            <a:r>
              <a:rPr lang="en-US" sz="2400" dirty="0"/>
              <a:t>Emotional</a:t>
            </a:r>
          </a:p>
          <a:p>
            <a:r>
              <a:rPr lang="en-US" sz="2400" dirty="0"/>
              <a:t>Connects to mission and values</a:t>
            </a:r>
          </a:p>
          <a:p>
            <a:endParaRPr lang="en-US" sz="2400" dirty="0"/>
          </a:p>
        </p:txBody>
      </p:sp>
      <p:sp>
        <p:nvSpPr>
          <p:cNvPr id="1026" name="AutoShape 2" descr="Image result for picture of vision"/>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charset="0"/>
              <a:ea typeface="ＭＳ Ｐゴシック" charset="0"/>
            </a:endParaRPr>
          </a:p>
        </p:txBody>
      </p:sp>
      <p:sp>
        <p:nvSpPr>
          <p:cNvPr id="1028" name="AutoShape 4" descr="Image result for picture of vision"/>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charset="0"/>
              <a:ea typeface="ＭＳ Ｐゴシック" charset="0"/>
            </a:endParaRPr>
          </a:p>
        </p:txBody>
      </p:sp>
      <p:sp>
        <p:nvSpPr>
          <p:cNvPr id="1030" name="AutoShape 6" descr="Image result for picture of vision"/>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charset="0"/>
              <a:ea typeface="ＭＳ Ｐゴシック" charset="0"/>
            </a:endParaRPr>
          </a:p>
        </p:txBody>
      </p:sp>
      <p:pic>
        <p:nvPicPr>
          <p:cNvPr id="7" name="Picture 6" descr="vission.png"/>
          <p:cNvPicPr>
            <a:picLocks noChangeAspect="1"/>
          </p:cNvPicPr>
          <p:nvPr/>
        </p:nvPicPr>
        <p:blipFill>
          <a:blip r:embed="rId2"/>
          <a:stretch>
            <a:fillRect/>
          </a:stretch>
        </p:blipFill>
        <p:spPr>
          <a:xfrm>
            <a:off x="5486400" y="1124700"/>
            <a:ext cx="3251200" cy="2438400"/>
          </a:xfrm>
          <a:prstGeom prst="rect">
            <a:avLst/>
          </a:prstGeom>
        </p:spPr>
      </p:pic>
      <p:sp>
        <p:nvSpPr>
          <p:cNvPr id="4" name="TextBox 3">
            <a:extLst>
              <a:ext uri="{FF2B5EF4-FFF2-40B4-BE49-F238E27FC236}">
                <a16:creationId xmlns:a16="http://schemas.microsoft.com/office/drawing/2014/main" id="{A1BDB9CA-D3A8-4943-A2BE-502A1AED1584}"/>
              </a:ext>
            </a:extLst>
          </p:cNvPr>
          <p:cNvSpPr txBox="1"/>
          <p:nvPr/>
        </p:nvSpPr>
        <p:spPr>
          <a:xfrm>
            <a:off x="4917644" y="3388180"/>
            <a:ext cx="3819955" cy="1169551"/>
          </a:xfrm>
          <a:prstGeom prst="rect">
            <a:avLst/>
          </a:prstGeom>
          <a:noFill/>
          <a:ln>
            <a:solidFill>
              <a:srgbClr val="000099"/>
            </a:solid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2060"/>
                </a:solidFill>
                <a:effectLst/>
                <a:uLnTx/>
                <a:uFillTx/>
                <a:latin typeface="Arial" charset="0"/>
                <a:ea typeface="ＭＳ Ｐゴシック" charset="0"/>
              </a:rPr>
              <a:t>A vision is a short statement about what your organization becomes. It should resonate with all members of the organization, and help them feel proud, excited, motivated and part of something much bigger than themselves.</a:t>
            </a:r>
            <a:endParaRPr kumimoji="0" lang="en-US" sz="1100" b="0" i="0" u="none" strike="noStrike" kern="1200" cap="none" spc="0" normalizeH="0" baseline="0" noProof="0" dirty="0">
              <a:ln>
                <a:noFill/>
              </a:ln>
              <a:solidFill>
                <a:srgbClr val="002060"/>
              </a:solidFill>
              <a:effectLst/>
              <a:uLnTx/>
              <a:uFillTx/>
              <a:latin typeface="Arial" charset="0"/>
              <a:ea typeface="ＭＳ Ｐゴシック" charset="0"/>
            </a:endParaRPr>
          </a:p>
        </p:txBody>
      </p:sp>
      <p:pic>
        <p:nvPicPr>
          <p:cNvPr id="5" name="Picture 2" descr="FREE Graduation Cap Clipart (Royalty-free) | Pearly Arts">
            <a:extLst>
              <a:ext uri="{FF2B5EF4-FFF2-40B4-BE49-F238E27FC236}">
                <a16:creationId xmlns:a16="http://schemas.microsoft.com/office/drawing/2014/main" id="{58E05EEB-4B5A-BCE2-37D6-B182E789C3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965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D8AAB5-1C8B-4CE8-9CD5-335AA50D0738}"/>
              </a:ext>
            </a:extLst>
          </p:cNvPr>
          <p:cNvSpPr>
            <a:spLocks noGrp="1"/>
          </p:cNvSpPr>
          <p:nvPr>
            <p:ph idx="1"/>
          </p:nvPr>
        </p:nvSpPr>
        <p:spPr>
          <a:xfrm>
            <a:off x="796160" y="1788565"/>
            <a:ext cx="8077200" cy="3560685"/>
          </a:xfrm>
        </p:spPr>
        <p:txBody>
          <a:bodyPr>
            <a:normAutofit/>
          </a:bodyPr>
          <a:lstStyle/>
          <a:p>
            <a:pPr>
              <a:spcBef>
                <a:spcPts val="1200"/>
              </a:spcBef>
            </a:pPr>
            <a:r>
              <a:rPr lang="en-US" sz="1800" dirty="0"/>
              <a:t>A succinct expression of an organization's essential purpose and reason for existence; </a:t>
            </a:r>
            <a:r>
              <a:rPr lang="en-US" altLang="en-US" sz="1800" dirty="0">
                <a:solidFill>
                  <a:srgbClr val="222222"/>
                </a:solidFill>
              </a:rPr>
              <a:t>articulated for those in the organization and for the public.</a:t>
            </a:r>
            <a:endParaRPr lang="en-US" sz="800" dirty="0"/>
          </a:p>
          <a:p>
            <a:pPr>
              <a:spcBef>
                <a:spcPts val="1200"/>
              </a:spcBef>
            </a:pPr>
            <a:r>
              <a:rPr lang="en-US" sz="1800" dirty="0"/>
              <a:t>Broadly describes an organization's present capabilities and serves as a roadmap for the company's vision statement.</a:t>
            </a:r>
            <a:endParaRPr lang="en-US" sz="800" dirty="0"/>
          </a:p>
          <a:p>
            <a:pPr>
              <a:spcBef>
                <a:spcPts val="1200"/>
              </a:spcBef>
            </a:pPr>
            <a:r>
              <a:rPr lang="en-US" sz="1800" dirty="0"/>
              <a:t>Could include what kind of product or service it provides, its primary customers or market, and its geographical region of operation.</a:t>
            </a:r>
            <a:endParaRPr lang="en-US" sz="800" dirty="0"/>
          </a:p>
          <a:p>
            <a:pPr>
              <a:spcBef>
                <a:spcPts val="1200"/>
              </a:spcBef>
            </a:pPr>
            <a:r>
              <a:rPr lang="en-US" sz="1800" dirty="0"/>
              <a:t>Linchpin to Vision and Values</a:t>
            </a:r>
          </a:p>
          <a:p>
            <a:endParaRPr lang="en-US" altLang="en-US" sz="1800" dirty="0">
              <a:solidFill>
                <a:srgbClr val="222222"/>
              </a:solidFill>
            </a:endParaRPr>
          </a:p>
          <a:p>
            <a:endParaRPr lang="en-US" altLang="en-US" sz="1800" dirty="0">
              <a:solidFill>
                <a:srgbClr val="222222"/>
              </a:solidFill>
            </a:endParaRPr>
          </a:p>
          <a:p>
            <a:endParaRPr lang="en-US" altLang="en-US" sz="1800" dirty="0"/>
          </a:p>
          <a:p>
            <a:endParaRPr lang="en-US" sz="1800" dirty="0">
              <a:solidFill>
                <a:srgbClr val="002060"/>
              </a:solidFill>
            </a:endParaRPr>
          </a:p>
        </p:txBody>
      </p:sp>
      <p:pic>
        <p:nvPicPr>
          <p:cNvPr id="4" name="Picture 3" descr="vision mission values.jpg">
            <a:extLst>
              <a:ext uri="{FF2B5EF4-FFF2-40B4-BE49-F238E27FC236}">
                <a16:creationId xmlns:a16="http://schemas.microsoft.com/office/drawing/2014/main" id="{556485E6-BAEB-48D5-A73A-C61FD9A040E1}"/>
              </a:ext>
            </a:extLst>
          </p:cNvPr>
          <p:cNvPicPr>
            <a:picLocks noChangeAspect="1"/>
          </p:cNvPicPr>
          <p:nvPr/>
        </p:nvPicPr>
        <p:blipFill>
          <a:blip r:embed="rId2"/>
          <a:stretch>
            <a:fillRect/>
          </a:stretch>
        </p:blipFill>
        <p:spPr>
          <a:xfrm>
            <a:off x="5109670" y="4465935"/>
            <a:ext cx="3418045" cy="1406282"/>
          </a:xfrm>
          <a:prstGeom prst="rect">
            <a:avLst/>
          </a:prstGeom>
        </p:spPr>
      </p:pic>
      <p:sp>
        <p:nvSpPr>
          <p:cNvPr id="5" name="Title 4">
            <a:extLst>
              <a:ext uri="{FF2B5EF4-FFF2-40B4-BE49-F238E27FC236}">
                <a16:creationId xmlns:a16="http://schemas.microsoft.com/office/drawing/2014/main" id="{8CAB39EE-39CD-45DE-A673-F9E09568770B}"/>
              </a:ext>
            </a:extLst>
          </p:cNvPr>
          <p:cNvSpPr>
            <a:spLocks noGrp="1"/>
          </p:cNvSpPr>
          <p:nvPr>
            <p:ph type="title"/>
          </p:nvPr>
        </p:nvSpPr>
        <p:spPr/>
        <p:txBody>
          <a:bodyPr/>
          <a:lstStyle/>
          <a:p>
            <a:r>
              <a:rPr lang="en-US" sz="2400" dirty="0"/>
              <a:t>Mission</a:t>
            </a:r>
          </a:p>
        </p:txBody>
      </p:sp>
      <p:pic>
        <p:nvPicPr>
          <p:cNvPr id="2" name="Picture 2" descr="FREE Graduation Cap Clipart (Royalty-free) | Pearly Arts">
            <a:extLst>
              <a:ext uri="{FF2B5EF4-FFF2-40B4-BE49-F238E27FC236}">
                <a16:creationId xmlns:a16="http://schemas.microsoft.com/office/drawing/2014/main" id="{4D4E61E0-9885-8FA2-244F-6B036AFFDD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682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FED1F8-9A2D-4ED3-916F-AEA80CAA80AB}"/>
              </a:ext>
            </a:extLst>
          </p:cNvPr>
          <p:cNvSpPr>
            <a:spLocks noGrp="1"/>
          </p:cNvSpPr>
          <p:nvPr>
            <p:ph idx="1"/>
          </p:nvPr>
        </p:nvSpPr>
        <p:spPr>
          <a:xfrm>
            <a:off x="468086" y="2891330"/>
            <a:ext cx="8059629" cy="3352800"/>
          </a:xfrm>
        </p:spPr>
        <p:txBody>
          <a:bodyPr/>
          <a:lstStyle/>
          <a:p>
            <a:pPr>
              <a:spcBef>
                <a:spcPts val="1200"/>
              </a:spcBef>
            </a:pPr>
            <a:r>
              <a:rPr lang="en-US" sz="1600" dirty="0">
                <a:solidFill>
                  <a:srgbClr val="222222"/>
                </a:solidFill>
              </a:rPr>
              <a:t>Core values define what your organization believes and how you want your organization resonating with and appealing to employees and the external world. </a:t>
            </a:r>
            <a:endParaRPr lang="en-US" sz="800" dirty="0">
              <a:solidFill>
                <a:srgbClr val="222222"/>
              </a:solidFill>
            </a:endParaRPr>
          </a:p>
          <a:p>
            <a:pPr>
              <a:spcBef>
                <a:spcPts val="1200"/>
              </a:spcBef>
            </a:pPr>
            <a:r>
              <a:rPr lang="en-US" sz="1600" dirty="0">
                <a:solidFill>
                  <a:srgbClr val="222222"/>
                </a:solidFill>
              </a:rPr>
              <a:t>Core values become integrated with the beliefs of your employees and affiliates such that customers and vendors see these core values in action.</a:t>
            </a:r>
            <a:endParaRPr lang="en-US" altLang="en-US" sz="800" dirty="0"/>
          </a:p>
          <a:p>
            <a:pPr>
              <a:spcBef>
                <a:spcPts val="1200"/>
              </a:spcBef>
            </a:pPr>
            <a:r>
              <a:rPr lang="en-US" sz="1600" dirty="0"/>
              <a:t>Value statements are declarations about how the organization will interact among employees, affiliates, customers, and suppliers.</a:t>
            </a:r>
            <a:endParaRPr lang="en-US" sz="800" dirty="0"/>
          </a:p>
          <a:p>
            <a:pPr>
              <a:spcBef>
                <a:spcPts val="1200"/>
              </a:spcBef>
            </a:pPr>
            <a:r>
              <a:rPr lang="en-US" sz="1600" dirty="0"/>
              <a:t>Value statements define how people want to behave with each other. They provide a measuring device against which you evaluate all of your actions and behaviors.</a:t>
            </a:r>
          </a:p>
        </p:txBody>
      </p:sp>
      <p:sp>
        <p:nvSpPr>
          <p:cNvPr id="17" name="Rectangle 15">
            <a:extLst>
              <a:ext uri="{FF2B5EF4-FFF2-40B4-BE49-F238E27FC236}">
                <a16:creationId xmlns:a16="http://schemas.microsoft.com/office/drawing/2014/main" id="{E3D94421-F8A2-4F50-9D30-63535CFABDEB}"/>
              </a:ext>
            </a:extLst>
          </p:cNvPr>
          <p:cNvSpPr>
            <a:spLocks noChangeArrowheads="1"/>
          </p:cNvSpPr>
          <p:nvPr/>
        </p:nvSpPr>
        <p:spPr bwMode="auto">
          <a:xfrm>
            <a:off x="0" y="831995"/>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algn="l" eaLnBrk="0" hangingPunct="0">
              <a:defRPr>
                <a:solidFill>
                  <a:schemeClr val="tx1"/>
                </a:solidFill>
                <a:latin typeface="Arial" panose="020B0604020202020204" pitchFamily="34" charset="0"/>
              </a:defRPr>
            </a:lvl1pPr>
            <a:lvl2pPr algn="l" eaLnBrk="0" hangingPunct="0">
              <a:defRPr>
                <a:solidFill>
                  <a:schemeClr val="tx1"/>
                </a:solidFill>
                <a:latin typeface="Arial" panose="020B0604020202020204" pitchFamily="34" charset="0"/>
              </a:defRPr>
            </a:lvl2pPr>
            <a:lvl3pPr algn="l" eaLnBrk="0" hangingPunct="0">
              <a:defRPr>
                <a:solidFill>
                  <a:schemeClr val="tx1"/>
                </a:solidFill>
                <a:latin typeface="Arial" panose="020B0604020202020204" pitchFamily="34" charset="0"/>
              </a:defRPr>
            </a:lvl3pPr>
            <a:lvl4pPr algn="l" eaLnBrk="0" hangingPunct="0">
              <a:defRPr>
                <a:solidFill>
                  <a:schemeClr val="tx1"/>
                </a:solidFill>
                <a:latin typeface="Arial" panose="020B0604020202020204" pitchFamily="34" charset="0"/>
              </a:defRPr>
            </a:lvl4pPr>
            <a:lvl5pPr algn="l"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0"/>
            </a:endParaRPr>
          </a:p>
        </p:txBody>
      </p:sp>
      <p:sp>
        <p:nvSpPr>
          <p:cNvPr id="18" name="Rectangle 16">
            <a:extLst>
              <a:ext uri="{FF2B5EF4-FFF2-40B4-BE49-F238E27FC236}">
                <a16:creationId xmlns:a16="http://schemas.microsoft.com/office/drawing/2014/main" id="{3837D71A-EA51-444C-AAAA-FFF81FC9ED22}"/>
              </a:ext>
            </a:extLst>
          </p:cNvPr>
          <p:cNvSpPr>
            <a:spLocks noChangeArrowheads="1"/>
          </p:cNvSpPr>
          <p:nvPr/>
        </p:nvSpPr>
        <p:spPr bwMode="auto">
          <a:xfrm>
            <a:off x="0" y="1289195"/>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0"/>
            </a:endParaRPr>
          </a:p>
        </p:txBody>
      </p:sp>
      <p:pic>
        <p:nvPicPr>
          <p:cNvPr id="5" name="Picture 4">
            <a:extLst>
              <a:ext uri="{FF2B5EF4-FFF2-40B4-BE49-F238E27FC236}">
                <a16:creationId xmlns:a16="http://schemas.microsoft.com/office/drawing/2014/main" id="{6AF24991-03DE-41D5-8ED6-0F35E12B26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7770" y="1300655"/>
            <a:ext cx="2867025" cy="1590675"/>
          </a:xfrm>
          <a:prstGeom prst="rect">
            <a:avLst/>
          </a:prstGeom>
        </p:spPr>
      </p:pic>
      <p:sp>
        <p:nvSpPr>
          <p:cNvPr id="7" name="Rectangle 6">
            <a:extLst>
              <a:ext uri="{FF2B5EF4-FFF2-40B4-BE49-F238E27FC236}">
                <a16:creationId xmlns:a16="http://schemas.microsoft.com/office/drawing/2014/main" id="{C3305C32-22B5-48DA-95E7-8D438EC8383A}"/>
              </a:ext>
            </a:extLst>
          </p:cNvPr>
          <p:cNvSpPr/>
          <p:nvPr/>
        </p:nvSpPr>
        <p:spPr bwMode="auto">
          <a:xfrm>
            <a:off x="5839625" y="2684770"/>
            <a:ext cx="3033735" cy="321775"/>
          </a:xfrm>
          <a:prstGeom prst="rect">
            <a:avLst/>
          </a:prstGeom>
          <a:solidFill>
            <a:schemeClr val="bg1"/>
          </a:solidFill>
          <a:ln w="349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itchFamily="34" charset="0"/>
            </a:endParaRPr>
          </a:p>
        </p:txBody>
      </p:sp>
      <p:sp>
        <p:nvSpPr>
          <p:cNvPr id="4" name="Title 3">
            <a:extLst>
              <a:ext uri="{FF2B5EF4-FFF2-40B4-BE49-F238E27FC236}">
                <a16:creationId xmlns:a16="http://schemas.microsoft.com/office/drawing/2014/main" id="{A11B23F8-2657-443B-B795-5AD2480AAEC8}"/>
              </a:ext>
            </a:extLst>
          </p:cNvPr>
          <p:cNvSpPr>
            <a:spLocks noGrp="1"/>
          </p:cNvSpPr>
          <p:nvPr>
            <p:ph type="title"/>
          </p:nvPr>
        </p:nvSpPr>
        <p:spPr/>
        <p:txBody>
          <a:bodyPr/>
          <a:lstStyle/>
          <a:p>
            <a:r>
              <a:rPr lang="en-US" dirty="0"/>
              <a:t>Core Values</a:t>
            </a:r>
          </a:p>
        </p:txBody>
      </p:sp>
      <p:pic>
        <p:nvPicPr>
          <p:cNvPr id="2" name="Picture 2" descr="FREE Graduation Cap Clipart (Royalty-free) | Pearly Arts">
            <a:extLst>
              <a:ext uri="{FF2B5EF4-FFF2-40B4-BE49-F238E27FC236}">
                <a16:creationId xmlns:a16="http://schemas.microsoft.com/office/drawing/2014/main" id="{E65690B2-ECAF-FAA1-4014-4121E94BE4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393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99F98-BBCA-4E0A-8BD5-0C4E677374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8E5E02-C516-E701-4EB2-AE59753A77E6}"/>
              </a:ext>
            </a:extLst>
          </p:cNvPr>
          <p:cNvSpPr>
            <a:spLocks noGrp="1"/>
          </p:cNvSpPr>
          <p:nvPr>
            <p:ph type="title"/>
          </p:nvPr>
        </p:nvSpPr>
        <p:spPr>
          <a:xfrm>
            <a:off x="808310" y="360870"/>
            <a:ext cx="7929290" cy="533400"/>
          </a:xfrm>
        </p:spPr>
        <p:txBody>
          <a:bodyPr/>
          <a:lstStyle/>
          <a:p>
            <a:r>
              <a:rPr lang="en-US" dirty="0"/>
              <a:t>New ElderNet Vision and Mission Statements</a:t>
            </a:r>
          </a:p>
        </p:txBody>
      </p:sp>
      <p:sp>
        <p:nvSpPr>
          <p:cNvPr id="3" name="Content Placeholder 2">
            <a:extLst>
              <a:ext uri="{FF2B5EF4-FFF2-40B4-BE49-F238E27FC236}">
                <a16:creationId xmlns:a16="http://schemas.microsoft.com/office/drawing/2014/main" id="{17F61DAB-B965-7BA3-EF9D-E6C87353C137}"/>
              </a:ext>
            </a:extLst>
          </p:cNvPr>
          <p:cNvSpPr>
            <a:spLocks noGrp="1"/>
          </p:cNvSpPr>
          <p:nvPr>
            <p:ph idx="1"/>
          </p:nvPr>
        </p:nvSpPr>
        <p:spPr>
          <a:xfrm>
            <a:off x="578621" y="1854395"/>
            <a:ext cx="7719405" cy="1536200"/>
          </a:xfrm>
        </p:spPr>
        <p:txBody>
          <a:bodyPr/>
          <a:lstStyle/>
          <a:p>
            <a:pPr marL="0" indent="0">
              <a:buNone/>
            </a:pPr>
            <a:r>
              <a:rPr lang="en-US" dirty="0"/>
              <a:t>Our Vision:</a:t>
            </a:r>
          </a:p>
          <a:p>
            <a:pPr marL="174625" indent="0">
              <a:buNone/>
            </a:pPr>
            <a:r>
              <a:rPr lang="en-US" sz="1600" dirty="0"/>
              <a:t>ElderNet envisions a community where elders and disabled adults can thrive in their own homes with dignity and connection, supported by compassionate services, meaningful volunteerism, and a community-wide commitment to care.</a:t>
            </a:r>
          </a:p>
          <a:p>
            <a:pPr marL="174625" indent="0">
              <a:buNone/>
            </a:pPr>
            <a:endParaRPr lang="en-US" sz="1600" dirty="0"/>
          </a:p>
          <a:p>
            <a:pPr marL="174625" indent="0">
              <a:buNone/>
            </a:pPr>
            <a:endParaRPr lang="en-US" sz="1400" dirty="0"/>
          </a:p>
          <a:p>
            <a:pPr marL="174625" indent="0">
              <a:buNone/>
            </a:pPr>
            <a:endParaRPr lang="en-US" sz="1400" dirty="0">
              <a:cs typeface="Arial" panose="020B0604020202020204" pitchFamily="34" charset="0"/>
            </a:endParaRPr>
          </a:p>
          <a:p>
            <a:pPr marL="174625" indent="0">
              <a:buNone/>
            </a:pPr>
            <a:endParaRPr lang="en-US" sz="1400" dirty="0">
              <a:latin typeface="Arial Narrow" panose="020B060602020203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1669339F-009E-BB48-7F58-5E074AD095A2}"/>
              </a:ext>
            </a:extLst>
          </p:cNvPr>
          <p:cNvSpPr txBox="1">
            <a:spLocks/>
          </p:cNvSpPr>
          <p:nvPr/>
        </p:nvSpPr>
        <p:spPr bwMode="auto">
          <a:xfrm>
            <a:off x="578621" y="3720909"/>
            <a:ext cx="7642595" cy="100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50000"/>
              </a:spcBef>
              <a:spcAft>
                <a:spcPct val="0"/>
              </a:spcAft>
              <a:buClr>
                <a:srgbClr val="FFAE00"/>
              </a:buClr>
              <a:buSzPct val="115000"/>
              <a:buFont typeface="Wingdings" panose="05000000000000000000" pitchFamily="2" charset="2"/>
              <a:buChar char="ª"/>
              <a:defRPr b="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F7097"/>
              </a:buClr>
              <a:buFont typeface="Wingdings" panose="05000000000000000000" pitchFamily="2" charset="2"/>
              <a:buChar char="Ø"/>
              <a:defRPr sz="1600" b="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b="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b="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4625" indent="0">
              <a:buFont typeface="Wingdings" panose="05000000000000000000" pitchFamily="2" charset="2"/>
              <a:buNone/>
            </a:pPr>
            <a:r>
              <a:rPr lang="en-US" sz="1600" dirty="0"/>
              <a:t>ElderNet empowers elders and disabled adults in need to remain living in their homes by reducing barriers to healthcare, nutritious food, public benefits and meaningful social connections.</a:t>
            </a:r>
          </a:p>
          <a:p>
            <a:pPr marL="174625" indent="0">
              <a:buFont typeface="Wingdings" panose="05000000000000000000" pitchFamily="2" charset="2"/>
              <a:buNone/>
            </a:pPr>
            <a:endParaRPr lang="en-US" sz="1400" dirty="0"/>
          </a:p>
          <a:p>
            <a:pPr marL="0" indent="0">
              <a:spcBef>
                <a:spcPts val="400"/>
              </a:spcBef>
              <a:buFont typeface="Wingdings" panose="05000000000000000000" pitchFamily="2" charset="2"/>
              <a:buNone/>
            </a:pPr>
            <a:endParaRPr lang="en-US" sz="1400" dirty="0">
              <a:latin typeface="Arial Narrow" panose="020B0606020202030204" pitchFamily="34" charset="0"/>
              <a:cs typeface="Arial" panose="020B0604020202020204" pitchFamily="34" charset="0"/>
            </a:endParaRPr>
          </a:p>
          <a:p>
            <a:pPr marL="0" indent="0">
              <a:buFont typeface="Wingdings" panose="05000000000000000000" pitchFamily="2" charset="2"/>
              <a:buNone/>
            </a:pPr>
            <a:endParaRPr lang="en-US" sz="1400" dirty="0"/>
          </a:p>
        </p:txBody>
      </p:sp>
      <p:sp>
        <p:nvSpPr>
          <p:cNvPr id="5" name="TextBox 4">
            <a:extLst>
              <a:ext uri="{FF2B5EF4-FFF2-40B4-BE49-F238E27FC236}">
                <a16:creationId xmlns:a16="http://schemas.microsoft.com/office/drawing/2014/main" id="{CD0BD9C8-733C-DBA1-B217-CCB7930C4E8D}"/>
              </a:ext>
            </a:extLst>
          </p:cNvPr>
          <p:cNvSpPr txBox="1"/>
          <p:nvPr/>
        </p:nvSpPr>
        <p:spPr>
          <a:xfrm>
            <a:off x="579362" y="3390595"/>
            <a:ext cx="4723074"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50000"/>
              </a:spcBef>
              <a:spcAft>
                <a:spcPct val="0"/>
              </a:spcAft>
              <a:buClr>
                <a:srgbClr val="FFAE00"/>
              </a:buClr>
              <a:buSzPct val="115000"/>
              <a:buFont typeface="Wingdings" panose="05000000000000000000" pitchFamily="2" charset="2"/>
              <a:buNone/>
              <a:tabLst/>
              <a:defRPr/>
            </a:pPr>
            <a:r>
              <a:rPr lang="en-US" sz="1800" b="0" dirty="0">
                <a:solidFill>
                  <a:srgbClr val="000000"/>
                </a:solidFill>
                <a:latin typeface="Arial"/>
              </a:rPr>
              <a:t>Our Mission</a:t>
            </a:r>
            <a:r>
              <a:rPr kumimoji="0" lang="en-US" sz="1800" b="0" i="0" u="none" strike="noStrike" kern="1200" cap="none" spc="0" normalizeH="0" baseline="0" noProof="0" dirty="0">
                <a:ln>
                  <a:noFill/>
                </a:ln>
                <a:solidFill>
                  <a:srgbClr val="000000"/>
                </a:solidFill>
                <a:effectLst/>
                <a:uLnTx/>
                <a:uFillTx/>
                <a:latin typeface="Arial"/>
                <a:ea typeface="+mn-ea"/>
                <a:cs typeface="+mn-cs"/>
              </a:rPr>
              <a:t>:</a:t>
            </a:r>
          </a:p>
        </p:txBody>
      </p:sp>
    </p:spTree>
    <p:extLst>
      <p:ext uri="{BB962C8B-B14F-4D97-AF65-F5344CB8AC3E}">
        <p14:creationId xmlns:p14="http://schemas.microsoft.com/office/powerpoint/2010/main" val="2203318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A9E9A-3B41-5E7C-5D66-A1EC01CD791F}"/>
              </a:ext>
            </a:extLst>
          </p:cNvPr>
          <p:cNvSpPr>
            <a:spLocks noGrp="1"/>
          </p:cNvSpPr>
          <p:nvPr>
            <p:ph type="title"/>
          </p:nvPr>
        </p:nvSpPr>
        <p:spPr>
          <a:xfrm>
            <a:off x="3479607" y="445217"/>
            <a:ext cx="5334000" cy="533400"/>
          </a:xfrm>
        </p:spPr>
        <p:txBody>
          <a:bodyPr/>
          <a:lstStyle/>
          <a:p>
            <a:r>
              <a:rPr lang="en-US" dirty="0"/>
              <a:t>ElderNet Core Values </a:t>
            </a:r>
          </a:p>
        </p:txBody>
      </p:sp>
      <p:graphicFrame>
        <p:nvGraphicFramePr>
          <p:cNvPr id="5" name="Table 4">
            <a:extLst>
              <a:ext uri="{FF2B5EF4-FFF2-40B4-BE49-F238E27FC236}">
                <a16:creationId xmlns:a16="http://schemas.microsoft.com/office/drawing/2014/main" id="{13BB877E-94E1-C66D-04DE-8EDF7F7A8413}"/>
              </a:ext>
            </a:extLst>
          </p:cNvPr>
          <p:cNvGraphicFramePr>
            <a:graphicFrameLocks noGrp="1"/>
          </p:cNvGraphicFramePr>
          <p:nvPr/>
        </p:nvGraphicFramePr>
        <p:xfrm>
          <a:off x="616285" y="1442777"/>
          <a:ext cx="7796214" cy="4597763"/>
        </p:xfrm>
        <a:graphic>
          <a:graphicData uri="http://schemas.openxmlformats.org/drawingml/2006/table">
            <a:tbl>
              <a:tblPr firstRow="1" bandRow="1"/>
              <a:tblGrid>
                <a:gridCol w="1412736">
                  <a:extLst>
                    <a:ext uri="{9D8B030D-6E8A-4147-A177-3AD203B41FA5}">
                      <a16:colId xmlns:a16="http://schemas.microsoft.com/office/drawing/2014/main" val="396590951"/>
                    </a:ext>
                  </a:extLst>
                </a:gridCol>
                <a:gridCol w="6383478">
                  <a:extLst>
                    <a:ext uri="{9D8B030D-6E8A-4147-A177-3AD203B41FA5}">
                      <a16:colId xmlns:a16="http://schemas.microsoft.com/office/drawing/2014/main" val="857662524"/>
                    </a:ext>
                  </a:extLst>
                </a:gridCol>
              </a:tblGrid>
              <a:tr h="217464">
                <a:tc>
                  <a:txBody>
                    <a:bodyPr/>
                    <a:lstStyle/>
                    <a:p>
                      <a:pPr marL="0" marR="0" algn="ctr">
                        <a:lnSpc>
                          <a:spcPct val="115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Core Value </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Description</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9348690"/>
                  </a:ext>
                </a:extLst>
              </a:tr>
              <a:tr h="570248">
                <a:tc>
                  <a:txBody>
                    <a:bodyPr/>
                    <a:lstStyle/>
                    <a:p>
                      <a:pPr marL="0" marR="0">
                        <a:lnSpc>
                          <a:spcPct val="100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Respect</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eaLnBrk="0" fontAlgn="base" hangingPunct="0">
                        <a:lnSpc>
                          <a:spcPct val="100000"/>
                        </a:lnSpc>
                        <a:buNone/>
                      </a:pPr>
                      <a:r>
                        <a:rPr lang="en-US" sz="1400" dirty="0">
                          <a:solidFill>
                            <a:srgbClr val="2D2D2D"/>
                          </a:solidFill>
                          <a:effectLst/>
                          <a:latin typeface="Calibri" panose="020F0502020204030204" pitchFamily="34" charset="0"/>
                          <a:ea typeface="Arial" panose="020B0604020202020204" pitchFamily="34" charset="0"/>
                        </a:rPr>
                        <a:t>ElderNet treats people with dignity and respect by building trust and recognizing that every person regardless of age or ability </a:t>
                      </a: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deserves to be valued without judg</a:t>
                      </a:r>
                      <a:r>
                        <a:rPr lang="en-US" sz="1400" i="1"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e</a:t>
                      </a:r>
                      <a:r>
                        <a:rPr lang="en-US" sz="1400" dirty="0">
                          <a:solidFill>
                            <a:srgbClr val="2D2D2D"/>
                          </a:solidFill>
                          <a:effectLst/>
                          <a:latin typeface="Calibri" panose="020F0502020204030204" pitchFamily="34" charset="0"/>
                          <a:ea typeface="Calibri" panose="020F0502020204030204" pitchFamily="34" charset="0"/>
                          <a:cs typeface="Calibri" panose="020F0502020204030204" pitchFamily="34" charset="0"/>
                        </a:rPr>
                        <a:t>ment.</a:t>
                      </a:r>
                      <a:r>
                        <a:rPr lang="en-US"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4725271"/>
                  </a:ext>
                </a:extLst>
              </a:tr>
              <a:tr h="528871">
                <a:tc>
                  <a:txBody>
                    <a:bodyPr/>
                    <a:lstStyle/>
                    <a:p>
                      <a:pPr marL="0" marR="0">
                        <a:lnSpc>
                          <a:spcPct val="100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Volunteerism</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buNone/>
                      </a:pPr>
                      <a:r>
                        <a:rPr lang="en-US" sz="1400" dirty="0">
                          <a:solidFill>
                            <a:srgbClr val="2D2D2D"/>
                          </a:solidFill>
                          <a:effectLst/>
                          <a:latin typeface="Calibri" panose="020F0502020204030204" pitchFamily="34" charset="0"/>
                          <a:ea typeface="Times New Roman" panose="02020603050405020304" pitchFamily="18" charset="0"/>
                        </a:rPr>
                        <a:t>Volunteerism embodies ElderNet’s aim to mutually benefit the larger community and the volunteers by providing companionship, giving back, and finding purpose while offering needed services. </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586823"/>
                  </a:ext>
                </a:extLst>
              </a:tr>
              <a:tr h="528871">
                <a:tc>
                  <a:txBody>
                    <a:bodyPr/>
                    <a:lstStyle/>
                    <a:p>
                      <a:pPr marL="0" marR="0">
                        <a:lnSpc>
                          <a:spcPct val="100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Community</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buNone/>
                      </a:pPr>
                      <a:r>
                        <a:rPr lang="en-US" sz="1400" dirty="0">
                          <a:solidFill>
                            <a:srgbClr val="2D2D2D"/>
                          </a:solidFill>
                          <a:effectLst/>
                          <a:latin typeface="Calibri" panose="020F0502020204030204" pitchFamily="34" charset="0"/>
                          <a:ea typeface="Times New Roman" panose="02020603050405020304" pitchFamily="18" charset="0"/>
                        </a:rPr>
                        <a:t>We collaborate among community assets to find synergies with partners, encouraging neighborly support to meet community needs, and offering a sense of belonging. </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6339366"/>
                  </a:ext>
                </a:extLst>
              </a:tr>
              <a:tr h="528871">
                <a:tc>
                  <a:txBody>
                    <a:bodyPr/>
                    <a:lstStyle/>
                    <a:p>
                      <a:pPr marL="0" marR="0">
                        <a:lnSpc>
                          <a:spcPct val="100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Well-being</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buNone/>
                      </a:pPr>
                      <a:r>
                        <a:rPr lang="en-US" sz="1400" dirty="0">
                          <a:solidFill>
                            <a:srgbClr val="2D2D2D"/>
                          </a:solidFill>
                          <a:effectLst/>
                          <a:latin typeface="Calibri" panose="020F0502020204030204" pitchFamily="34" charset="0"/>
                          <a:ea typeface="Times New Roman" panose="02020603050405020304" pitchFamily="18" charset="0"/>
                        </a:rPr>
                        <a:t>ElderNet believes in safety and security for elders and disabled adults and aims to provide services and support systems that protect their physical well-being, emotional health, and ability to age in place.</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4043184"/>
                  </a:ext>
                </a:extLst>
              </a:tr>
              <a:tr h="683961">
                <a:tc>
                  <a:txBody>
                    <a:bodyPr/>
                    <a:lstStyle/>
                    <a:p>
                      <a:pPr marL="0" marR="0">
                        <a:lnSpc>
                          <a:spcPct val="100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Compassion</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buNone/>
                      </a:pPr>
                      <a:r>
                        <a:rPr lang="en-US" sz="1400" dirty="0">
                          <a:solidFill>
                            <a:srgbClr val="2D2D2D"/>
                          </a:solidFill>
                          <a:effectLst/>
                          <a:latin typeface="Calibri" panose="020F0502020204030204" pitchFamily="34" charset="0"/>
                          <a:ea typeface="Times New Roman" panose="02020603050405020304" pitchFamily="18" charset="0"/>
                        </a:rPr>
                        <a:t>At ElderNet, compassion and empathy shape every aspect of how we serve elders and disabled adults. We strive to understand the lived experiences of the people we serve and to respond with kindness and humility. </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668412"/>
                  </a:ext>
                </a:extLst>
              </a:tr>
              <a:tr h="527645">
                <a:tc>
                  <a:txBody>
                    <a:bodyPr/>
                    <a:lstStyle/>
                    <a:p>
                      <a:pPr marL="0" marR="0">
                        <a:lnSpc>
                          <a:spcPct val="100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Dependability</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buNone/>
                      </a:pPr>
                      <a:r>
                        <a:rPr lang="en-US" sz="1400" dirty="0">
                          <a:solidFill>
                            <a:srgbClr val="2D2D2D"/>
                          </a:solidFill>
                          <a:effectLst/>
                          <a:latin typeface="Calibri" panose="020F0502020204030204" pitchFamily="34" charset="0"/>
                          <a:ea typeface="Times New Roman" panose="02020603050405020304" pitchFamily="18" charset="0"/>
                        </a:rPr>
                        <a:t>We build enduring relationships that foster trust by consistent responsiveness and reliable service quality. </a:t>
                      </a: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8330060"/>
                  </a:ext>
                </a:extLst>
              </a:tr>
              <a:tr h="528871">
                <a:tc>
                  <a:txBody>
                    <a:bodyPr/>
                    <a:lstStyle/>
                    <a:p>
                      <a:pPr marL="0" marR="0">
                        <a:lnSpc>
                          <a:spcPct val="115000"/>
                        </a:lnSpc>
                        <a:buNone/>
                      </a:pPr>
                      <a:r>
                        <a:rPr lang="en-US" sz="1400" dirty="0">
                          <a:solidFill>
                            <a:srgbClr val="2D2D2D"/>
                          </a:solidFill>
                          <a:effectLst/>
                          <a:latin typeface="Roboto" panose="02000000000000000000" pitchFamily="2" charset="0"/>
                          <a:ea typeface="Times New Roman" panose="02020603050405020304" pitchFamily="18" charset="0"/>
                          <a:cs typeface="Noto Sans" panose="020B0502040504020204" pitchFamily="34" charset="0"/>
                        </a:rPr>
                        <a:t>DEIA </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buNone/>
                        <a:tabLst>
                          <a:tab pos="2536190" algn="l"/>
                        </a:tabLst>
                      </a:pPr>
                      <a:r>
                        <a:rPr lang="en-US" sz="1400" dirty="0">
                          <a:solidFill>
                            <a:srgbClr val="2D2D2D"/>
                          </a:solidFill>
                          <a:effectLst/>
                          <a:latin typeface="Calibri" panose="020F0502020204030204" pitchFamily="34" charset="0"/>
                          <a:ea typeface="Times New Roman" panose="02020603050405020304" pitchFamily="18" charset="0"/>
                        </a:rPr>
                        <a:t>We embrace diversity, equity, inclusion, and access as strengths, and actively work to create welcoming spaces for people of all backgrounds and identities.</a:t>
                      </a:r>
                      <a:endParaRPr lang="en-US" sz="1400" dirty="0">
                        <a:solidFill>
                          <a:srgbClr val="000000"/>
                        </a:solidFill>
                        <a:effectLst/>
                        <a:latin typeface="Arial" panose="020B0604020202020204" pitchFamily="34" charset="0"/>
                        <a:ea typeface="Times New Roman" panose="02020603050405020304" pitchFamily="18" charset="0"/>
                      </a:endParaRPr>
                    </a:p>
                  </a:txBody>
                  <a:tcPr marL="73561" marR="73561" marT="36780" marB="36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9379483"/>
                  </a:ext>
                </a:extLst>
              </a:tr>
            </a:tbl>
          </a:graphicData>
        </a:graphic>
      </p:graphicFrame>
    </p:spTree>
    <p:extLst>
      <p:ext uri="{BB962C8B-B14F-4D97-AF65-F5344CB8AC3E}">
        <p14:creationId xmlns:p14="http://schemas.microsoft.com/office/powerpoint/2010/main" val="721635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14546-5877-4C22-88C4-A2E3624D093E}"/>
              </a:ext>
            </a:extLst>
          </p:cNvPr>
          <p:cNvSpPr>
            <a:spLocks noGrp="1"/>
          </p:cNvSpPr>
          <p:nvPr>
            <p:ph type="title"/>
          </p:nvPr>
        </p:nvSpPr>
        <p:spPr>
          <a:xfrm>
            <a:off x="1998865" y="406400"/>
            <a:ext cx="6738735" cy="533400"/>
          </a:xfrm>
        </p:spPr>
        <p:txBody>
          <a:bodyPr/>
          <a:lstStyle/>
          <a:p>
            <a:r>
              <a:rPr lang="en-US" dirty="0"/>
              <a:t>How we put Strategy into Action</a:t>
            </a:r>
          </a:p>
        </p:txBody>
      </p:sp>
      <p:sp>
        <p:nvSpPr>
          <p:cNvPr id="3" name="Content Placeholder 2">
            <a:extLst>
              <a:ext uri="{FF2B5EF4-FFF2-40B4-BE49-F238E27FC236}">
                <a16:creationId xmlns:a16="http://schemas.microsoft.com/office/drawing/2014/main" id="{D0A4F866-5A7B-4F0A-9294-71FB7C06A048}"/>
              </a:ext>
            </a:extLst>
          </p:cNvPr>
          <p:cNvSpPr>
            <a:spLocks noGrp="1"/>
          </p:cNvSpPr>
          <p:nvPr>
            <p:ph idx="1"/>
          </p:nvPr>
        </p:nvSpPr>
        <p:spPr>
          <a:xfrm>
            <a:off x="424260" y="2676138"/>
            <a:ext cx="6989710" cy="2365872"/>
          </a:xfrm>
        </p:spPr>
        <p:txBody>
          <a:bodyPr/>
          <a:lstStyle/>
          <a:p>
            <a:pPr>
              <a:lnSpc>
                <a:spcPct val="150000"/>
              </a:lnSpc>
            </a:pPr>
            <a:r>
              <a:rPr lang="en-US" dirty="0"/>
              <a:t>Strategies </a:t>
            </a:r>
            <a:r>
              <a:rPr lang="en-US" sz="1400" dirty="0"/>
              <a:t>(compelling phrase or visual)</a:t>
            </a:r>
          </a:p>
          <a:p>
            <a:pPr lvl="1"/>
            <a:r>
              <a:rPr lang="en-US" sz="1800" dirty="0"/>
              <a:t>Strategic Intent Statements </a:t>
            </a:r>
          </a:p>
          <a:p>
            <a:pPr marL="914400" lvl="2" indent="0">
              <a:buNone/>
            </a:pPr>
            <a:r>
              <a:rPr lang="en-US" sz="1400" spc="10" dirty="0">
                <a:solidFill>
                  <a:srgbClr val="222222"/>
                </a:solidFill>
                <a:effectLst/>
                <a:latin typeface="Roboto" panose="02000000000000000000" pitchFamily="2" charset="0"/>
                <a:ea typeface="Arial" panose="020B0604020202020204" pitchFamily="34" charset="0"/>
                <a:cs typeface="Arial" panose="020B0604020202020204" pitchFamily="34" charset="0"/>
              </a:rPr>
              <a:t>We intend to . . . (insert direction) by . . . (insert how going to get there)</a:t>
            </a:r>
            <a:endParaRPr lang="en-US" sz="1400" dirty="0"/>
          </a:p>
          <a:p>
            <a:pPr lvl="2">
              <a:lnSpc>
                <a:spcPct val="150000"/>
              </a:lnSpc>
              <a:buClr>
                <a:srgbClr val="002060"/>
              </a:buClr>
              <a:buFont typeface="Wingdings" panose="05000000000000000000" pitchFamily="2" charset="2"/>
              <a:buChar char="v"/>
            </a:pPr>
            <a:r>
              <a:rPr lang="en-US" sz="1800" dirty="0"/>
              <a:t> Goals </a:t>
            </a:r>
            <a:r>
              <a:rPr lang="en-US" sz="1400" dirty="0"/>
              <a:t>(achievable milestones with success measures)</a:t>
            </a:r>
          </a:p>
          <a:p>
            <a:pPr lvl="3">
              <a:lnSpc>
                <a:spcPct val="150000"/>
              </a:lnSpc>
              <a:buClr>
                <a:srgbClr val="00B050"/>
              </a:buClr>
              <a:buFont typeface="Wingdings" panose="05000000000000000000" pitchFamily="2" charset="2"/>
              <a:buChar char="ü"/>
            </a:pPr>
            <a:r>
              <a:rPr lang="en-US" dirty="0"/>
              <a:t>Actions </a:t>
            </a:r>
            <a:r>
              <a:rPr lang="en-US" sz="1400" dirty="0"/>
              <a:t>(sequenced time-based activities to meet the goals)</a:t>
            </a:r>
          </a:p>
        </p:txBody>
      </p:sp>
      <p:pic>
        <p:nvPicPr>
          <p:cNvPr id="1026" name="Picture 2" descr="Image result for pictures of people planning">
            <a:extLst>
              <a:ext uri="{FF2B5EF4-FFF2-40B4-BE49-F238E27FC236}">
                <a16:creationId xmlns:a16="http://schemas.microsoft.com/office/drawing/2014/main" id="{F6575AD0-2E28-4249-A47E-FB66E5B96C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3970" y="1355130"/>
            <a:ext cx="1405622" cy="21122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132D3BD-1F5D-28F3-737A-F560E9640E94}"/>
              </a:ext>
            </a:extLst>
          </p:cNvPr>
          <p:cNvSpPr txBox="1"/>
          <p:nvPr/>
        </p:nvSpPr>
        <p:spPr>
          <a:xfrm>
            <a:off x="1576411" y="1470345"/>
            <a:ext cx="5184674" cy="523220"/>
          </a:xfrm>
          <a:prstGeom prst="rect">
            <a:avLst/>
          </a:prstGeom>
          <a:noFill/>
          <a:ln>
            <a:solidFill>
              <a:srgbClr val="002060"/>
            </a:solidFill>
          </a:ln>
        </p:spPr>
        <p:txBody>
          <a:bodyPr wrap="square" rtlCol="0">
            <a:spAutoFit/>
          </a:bodyPr>
          <a:lstStyle/>
          <a:p>
            <a:pPr>
              <a:buNone/>
            </a:pPr>
            <a:r>
              <a:rPr lang="en-US" sz="1400" b="0" dirty="0"/>
              <a:t>This shows the linkage of our planning documents that enables us to put the Strategy into Action. The Plan becomes real. </a:t>
            </a:r>
          </a:p>
        </p:txBody>
      </p:sp>
      <p:pic>
        <p:nvPicPr>
          <p:cNvPr id="5" name="Picture 2" descr="FREE Graduation Cap Clipart (Royalty-free) | Pearly Arts">
            <a:extLst>
              <a:ext uri="{FF2B5EF4-FFF2-40B4-BE49-F238E27FC236}">
                <a16:creationId xmlns:a16="http://schemas.microsoft.com/office/drawing/2014/main" id="{68D3E3C0-CB1B-5476-07A6-02C70B67C1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379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8F338-2F86-F64F-DFD5-9C9ECB6485E0}"/>
              </a:ext>
            </a:extLst>
          </p:cNvPr>
          <p:cNvSpPr>
            <a:spLocks noGrp="1"/>
          </p:cNvSpPr>
          <p:nvPr>
            <p:ph type="title"/>
          </p:nvPr>
        </p:nvSpPr>
        <p:spPr>
          <a:xfrm>
            <a:off x="3403600" y="387467"/>
            <a:ext cx="5334000" cy="533400"/>
          </a:xfrm>
        </p:spPr>
        <p:txBody>
          <a:bodyPr/>
          <a:lstStyle/>
          <a:p>
            <a:r>
              <a:rPr lang="en-US" dirty="0"/>
              <a:t>Strategy</a:t>
            </a:r>
          </a:p>
        </p:txBody>
      </p:sp>
      <p:sp>
        <p:nvSpPr>
          <p:cNvPr id="3" name="Content Placeholder 2">
            <a:extLst>
              <a:ext uri="{FF2B5EF4-FFF2-40B4-BE49-F238E27FC236}">
                <a16:creationId xmlns:a16="http://schemas.microsoft.com/office/drawing/2014/main" id="{6E499FFC-43A5-2D55-4220-50E6F422DA76}"/>
              </a:ext>
            </a:extLst>
          </p:cNvPr>
          <p:cNvSpPr>
            <a:spLocks noGrp="1"/>
          </p:cNvSpPr>
          <p:nvPr>
            <p:ph idx="1"/>
          </p:nvPr>
        </p:nvSpPr>
        <p:spPr>
          <a:xfrm>
            <a:off x="831601" y="1969610"/>
            <a:ext cx="5122979" cy="3494855"/>
          </a:xfrm>
        </p:spPr>
        <p:txBody>
          <a:bodyPr/>
          <a:lstStyle/>
          <a:p>
            <a:r>
              <a:rPr lang="en-US" dirty="0"/>
              <a:t>Your Strategy is the most important                                                      reflection of your organization’s                                                                 Vision, Mission, and Values.</a:t>
            </a:r>
          </a:p>
          <a:p>
            <a:r>
              <a:rPr lang="en-US" dirty="0"/>
              <a:t>Some organization’s Strategy is built                                    into its fabric without being explicitly stated.</a:t>
            </a:r>
          </a:p>
          <a:p>
            <a:r>
              <a:rPr lang="en-US" dirty="0"/>
              <a:t>Some have a short, concise writeup                            articulating the Strategy for others to follow.</a:t>
            </a:r>
          </a:p>
          <a:p>
            <a:r>
              <a:rPr lang="en-US" dirty="0"/>
              <a:t>A technique for explaining your Strategy is via Strategic Intent Statements. </a:t>
            </a:r>
          </a:p>
          <a:p>
            <a:endParaRPr lang="en-US" dirty="0"/>
          </a:p>
        </p:txBody>
      </p:sp>
      <p:pic>
        <p:nvPicPr>
          <p:cNvPr id="2052" name="Picture 4" descr="Why a Picture of Your Strategy is Better Than a Thousand Words">
            <a:extLst>
              <a:ext uri="{FF2B5EF4-FFF2-40B4-BE49-F238E27FC236}">
                <a16:creationId xmlns:a16="http://schemas.microsoft.com/office/drawing/2014/main" id="{0486F873-03D0-2F73-44EC-0086740EDB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9670" y="1353610"/>
            <a:ext cx="3725285" cy="130729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19C3456C-11E3-2FCC-C3A2-5BC0560C65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798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53BCB-97E7-4037-9D3A-9C24E5B2BB18}"/>
              </a:ext>
            </a:extLst>
          </p:cNvPr>
          <p:cNvSpPr>
            <a:spLocks noGrp="1"/>
          </p:cNvSpPr>
          <p:nvPr>
            <p:ph type="title"/>
          </p:nvPr>
        </p:nvSpPr>
        <p:spPr>
          <a:xfrm>
            <a:off x="1788980" y="406400"/>
            <a:ext cx="6930760" cy="533400"/>
          </a:xfrm>
        </p:spPr>
        <p:txBody>
          <a:bodyPr/>
          <a:lstStyle/>
          <a:p>
            <a:r>
              <a:rPr lang="en-US" dirty="0"/>
              <a:t>Strategic Intent</a:t>
            </a:r>
          </a:p>
        </p:txBody>
      </p:sp>
      <p:sp>
        <p:nvSpPr>
          <p:cNvPr id="3" name="Content Placeholder 2">
            <a:extLst>
              <a:ext uri="{FF2B5EF4-FFF2-40B4-BE49-F238E27FC236}">
                <a16:creationId xmlns:a16="http://schemas.microsoft.com/office/drawing/2014/main" id="{CD021883-EFCB-4C67-8FBF-4BCDFF99F1F3}"/>
              </a:ext>
            </a:extLst>
          </p:cNvPr>
          <p:cNvSpPr>
            <a:spLocks noGrp="1"/>
          </p:cNvSpPr>
          <p:nvPr>
            <p:ph idx="1"/>
          </p:nvPr>
        </p:nvSpPr>
        <p:spPr>
          <a:xfrm>
            <a:off x="117020" y="1864798"/>
            <a:ext cx="8388550" cy="3254022"/>
          </a:xfrm>
        </p:spPr>
        <p:txBody>
          <a:bodyPr/>
          <a:lstStyle/>
          <a:p>
            <a:pPr marL="400050" lvl="1" indent="0">
              <a:spcBef>
                <a:spcPts val="900"/>
              </a:spcBef>
              <a:buNone/>
            </a:pPr>
            <a:r>
              <a:rPr lang="en-US" dirty="0"/>
              <a:t>Strategic Intent folds the future back into the present;                                                                   a merger of Vision and Mission. It envisions a desired                                             leadership direction and establishes the criterion the                                                   organization will use to chart its progress.</a:t>
            </a:r>
          </a:p>
          <a:p>
            <a:pPr>
              <a:spcBef>
                <a:spcPts val="900"/>
              </a:spcBef>
            </a:pPr>
            <a:endParaRPr lang="en-US" sz="300" dirty="0"/>
          </a:p>
          <a:p>
            <a:pPr lvl="1">
              <a:spcBef>
                <a:spcPts val="900"/>
              </a:spcBef>
            </a:pPr>
            <a:r>
              <a:rPr lang="en-US" sz="1400" dirty="0"/>
              <a:t>Is more than unfettered ambition. It encompasses an active management process, generating the desired pattern of decision making when communicated and adopted in the organization.</a:t>
            </a:r>
          </a:p>
          <a:p>
            <a:pPr lvl="1">
              <a:spcBef>
                <a:spcPts val="900"/>
              </a:spcBef>
            </a:pPr>
            <a:r>
              <a:rPr lang="en-US" sz="1400" dirty="0"/>
              <a:t>Implies a sizable stretch for an organization. Current capabilities and resources will not suffice. This forces the organization to be more inventive, to make the most of limited resources.  </a:t>
            </a:r>
          </a:p>
          <a:p>
            <a:pPr lvl="1">
              <a:spcBef>
                <a:spcPts val="900"/>
              </a:spcBef>
            </a:pPr>
            <a:r>
              <a:rPr lang="en-US" sz="1400" dirty="0"/>
              <a:t>Provides consistency to short-term action, while leaving room for reinterpretation as new opportunities emerge. </a:t>
            </a:r>
          </a:p>
        </p:txBody>
      </p:sp>
      <p:sp>
        <p:nvSpPr>
          <p:cNvPr id="4" name="TextBox 3">
            <a:extLst>
              <a:ext uri="{FF2B5EF4-FFF2-40B4-BE49-F238E27FC236}">
                <a16:creationId xmlns:a16="http://schemas.microsoft.com/office/drawing/2014/main" id="{D3C01CFA-7FB9-4453-9B5E-04D0E77D913A}"/>
              </a:ext>
            </a:extLst>
          </p:cNvPr>
          <p:cNvSpPr txBox="1"/>
          <p:nvPr/>
        </p:nvSpPr>
        <p:spPr>
          <a:xfrm>
            <a:off x="3189420" y="5349250"/>
            <a:ext cx="5415105" cy="307777"/>
          </a:xfrm>
          <a:prstGeom prst="rect">
            <a:avLst/>
          </a:prstGeom>
          <a:noFill/>
          <a:ln>
            <a:solidFill>
              <a:srgbClr val="002060"/>
            </a:solidFill>
          </a:ln>
        </p:spPr>
        <p:txBody>
          <a:bodyPr wrap="square" rtlCol="0">
            <a:spAutoFit/>
          </a:bodyPr>
          <a:lstStyle/>
          <a:p>
            <a:pPr>
              <a:buNone/>
            </a:pPr>
            <a:r>
              <a:rPr lang="en-US" sz="1400" b="0" dirty="0">
                <a:solidFill>
                  <a:srgbClr val="002060"/>
                </a:solidFill>
              </a:rPr>
              <a:t>Excerpts from HBR article by Gary Hamel &amp; C.K. Prahalad, 2005</a:t>
            </a:r>
          </a:p>
        </p:txBody>
      </p:sp>
      <p:pic>
        <p:nvPicPr>
          <p:cNvPr id="1026" name="Picture 2" descr="Image result for pictures of business strategy">
            <a:extLst>
              <a:ext uri="{FF2B5EF4-FFF2-40B4-BE49-F238E27FC236}">
                <a16:creationId xmlns:a16="http://schemas.microsoft.com/office/drawing/2014/main" id="{FDBAAC18-4268-49A6-8C19-E70B7F64D9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5267" y="1355129"/>
            <a:ext cx="2891284" cy="14977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REE Graduation Cap Clipart (Royalty-free) | Pearly Arts">
            <a:extLst>
              <a:ext uri="{FF2B5EF4-FFF2-40B4-BE49-F238E27FC236}">
                <a16:creationId xmlns:a16="http://schemas.microsoft.com/office/drawing/2014/main" id="{A3BBA26B-AF08-65F9-BEF8-BFF65FF20C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7796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6E32A-9C8F-4D46-ACAB-E3EA530B1FC5}"/>
              </a:ext>
            </a:extLst>
          </p:cNvPr>
          <p:cNvSpPr>
            <a:spLocks noGrp="1"/>
          </p:cNvSpPr>
          <p:nvPr>
            <p:ph type="title"/>
          </p:nvPr>
        </p:nvSpPr>
        <p:spPr>
          <a:xfrm>
            <a:off x="1845245" y="406400"/>
            <a:ext cx="6892355" cy="533400"/>
          </a:xfrm>
        </p:spPr>
        <p:txBody>
          <a:bodyPr/>
          <a:lstStyle/>
          <a:p>
            <a:r>
              <a:rPr lang="en-US" dirty="0"/>
              <a:t>Strategic Intent Statements</a:t>
            </a:r>
          </a:p>
        </p:txBody>
      </p:sp>
      <p:sp>
        <p:nvSpPr>
          <p:cNvPr id="3" name="Content Placeholder 2">
            <a:extLst>
              <a:ext uri="{FF2B5EF4-FFF2-40B4-BE49-F238E27FC236}">
                <a16:creationId xmlns:a16="http://schemas.microsoft.com/office/drawing/2014/main" id="{BAC4BA24-13A9-4975-AF20-A1B8ED3231ED}"/>
              </a:ext>
            </a:extLst>
          </p:cNvPr>
          <p:cNvSpPr>
            <a:spLocks noGrp="1"/>
          </p:cNvSpPr>
          <p:nvPr>
            <p:ph idx="1"/>
          </p:nvPr>
        </p:nvSpPr>
        <p:spPr>
          <a:xfrm>
            <a:off x="232235" y="1915874"/>
            <a:ext cx="5261485" cy="2473251"/>
          </a:xfrm>
        </p:spPr>
        <p:txBody>
          <a:bodyPr/>
          <a:lstStyle/>
          <a:p>
            <a:r>
              <a:rPr lang="en-US" sz="1600" dirty="0"/>
              <a:t>Succinct descriptions of the directions the                           organization is going to take and how it will get there</a:t>
            </a:r>
          </a:p>
          <a:p>
            <a:r>
              <a:rPr lang="en-US" sz="1600" dirty="0"/>
              <a:t>Focuses on new strategic directions while reaffirming critical current directions</a:t>
            </a:r>
          </a:p>
          <a:p>
            <a:r>
              <a:rPr lang="en-US" sz="1600" dirty="0"/>
              <a:t>Stated as “we intend to . . . (insert direction), by                . . . (insert how going to get there)”</a:t>
            </a:r>
          </a:p>
          <a:p>
            <a:r>
              <a:rPr lang="en-US" sz="1600" dirty="0"/>
              <a:t>Are linked to one or more goals with milestones </a:t>
            </a:r>
          </a:p>
        </p:txBody>
      </p:sp>
      <p:sp>
        <p:nvSpPr>
          <p:cNvPr id="5" name="TextBox 4">
            <a:extLst>
              <a:ext uri="{FF2B5EF4-FFF2-40B4-BE49-F238E27FC236}">
                <a16:creationId xmlns:a16="http://schemas.microsoft.com/office/drawing/2014/main" id="{BB1D1F60-7D99-4F8C-BF13-807E20CA965C}"/>
              </a:ext>
            </a:extLst>
          </p:cNvPr>
          <p:cNvSpPr txBox="1"/>
          <p:nvPr/>
        </p:nvSpPr>
        <p:spPr>
          <a:xfrm>
            <a:off x="731501" y="4427530"/>
            <a:ext cx="4339764" cy="523220"/>
          </a:xfrm>
          <a:prstGeom prst="rect">
            <a:avLst/>
          </a:prstGeom>
          <a:noFill/>
          <a:ln>
            <a:solidFill>
              <a:schemeClr val="tx1"/>
            </a:solidFill>
          </a:ln>
        </p:spPr>
        <p:txBody>
          <a:bodyPr wrap="square" rtlCol="0">
            <a:spAutoFit/>
          </a:bodyPr>
          <a:lstStyle/>
          <a:p>
            <a:pPr>
              <a:buNone/>
            </a:pPr>
            <a:r>
              <a:rPr lang="en-US" sz="1400" b="0" dirty="0">
                <a:solidFill>
                  <a:srgbClr val="002060"/>
                </a:solidFill>
              </a:rPr>
              <a:t>“Strategic people create connections between ideas, plans, and people that others fail to see” HBR</a:t>
            </a:r>
            <a:endParaRPr lang="en-US" sz="1400" dirty="0">
              <a:solidFill>
                <a:srgbClr val="002060"/>
              </a:solidFill>
            </a:endParaRPr>
          </a:p>
        </p:txBody>
      </p:sp>
      <p:pic>
        <p:nvPicPr>
          <p:cNvPr id="1028" name="Picture 4" descr="What Is Strategic Intent and Why is it Important For Businesses? - MBA in  Simple Words">
            <a:extLst>
              <a:ext uri="{FF2B5EF4-FFF2-40B4-BE49-F238E27FC236}">
                <a16:creationId xmlns:a16="http://schemas.microsoft.com/office/drawing/2014/main" id="{558C6050-F252-C48A-2DB6-565362EAA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2346" y="1190894"/>
            <a:ext cx="3227824" cy="18156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CD357130-78F2-50AC-0B44-2A7122F85D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789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E64AD-9951-F730-C028-F1DDD232421D}"/>
              </a:ext>
            </a:extLst>
          </p:cNvPr>
          <p:cNvSpPr>
            <a:spLocks noGrp="1"/>
          </p:cNvSpPr>
          <p:nvPr>
            <p:ph type="title"/>
          </p:nvPr>
        </p:nvSpPr>
        <p:spPr/>
        <p:txBody>
          <a:bodyPr/>
          <a:lstStyle/>
          <a:p>
            <a:r>
              <a:rPr lang="en-US" dirty="0"/>
              <a:t>Linking Strategy to Strategic Intent</a:t>
            </a:r>
          </a:p>
        </p:txBody>
      </p:sp>
      <p:pic>
        <p:nvPicPr>
          <p:cNvPr id="9" name="Picture 8">
            <a:extLst>
              <a:ext uri="{FF2B5EF4-FFF2-40B4-BE49-F238E27FC236}">
                <a16:creationId xmlns:a16="http://schemas.microsoft.com/office/drawing/2014/main" id="{AD645CCE-B608-29F4-2630-25AED5F4F1E3}"/>
              </a:ext>
            </a:extLst>
          </p:cNvPr>
          <p:cNvPicPr>
            <a:picLocks noChangeAspect="1"/>
          </p:cNvPicPr>
          <p:nvPr/>
        </p:nvPicPr>
        <p:blipFill>
          <a:blip r:embed="rId2"/>
          <a:srcRect l="19760" t="21626" r="21020" b="26107"/>
          <a:stretch>
            <a:fillRect/>
          </a:stretch>
        </p:blipFill>
        <p:spPr>
          <a:xfrm>
            <a:off x="309045" y="1685793"/>
            <a:ext cx="8606012" cy="4272489"/>
          </a:xfrm>
          <a:prstGeom prst="rect">
            <a:avLst/>
          </a:prstGeom>
        </p:spPr>
      </p:pic>
    </p:spTree>
    <p:extLst>
      <p:ext uri="{BB962C8B-B14F-4D97-AF65-F5344CB8AC3E}">
        <p14:creationId xmlns:p14="http://schemas.microsoft.com/office/powerpoint/2010/main" val="2410171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pictures of goal setting">
            <a:extLst>
              <a:ext uri="{FF2B5EF4-FFF2-40B4-BE49-F238E27FC236}">
                <a16:creationId xmlns:a16="http://schemas.microsoft.com/office/drawing/2014/main" id="{55C71523-DE1C-415C-9661-381CB29437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9365" y="4659142"/>
            <a:ext cx="28575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8B9E8E2-CE95-4397-933F-69781DD5FA4F}"/>
              </a:ext>
            </a:extLst>
          </p:cNvPr>
          <p:cNvSpPr>
            <a:spLocks noGrp="1"/>
          </p:cNvSpPr>
          <p:nvPr>
            <p:ph type="title"/>
          </p:nvPr>
        </p:nvSpPr>
        <p:spPr/>
        <p:txBody>
          <a:bodyPr/>
          <a:lstStyle/>
          <a:p>
            <a:r>
              <a:rPr lang="en-US" dirty="0"/>
              <a:t>Goal Setting Principles</a:t>
            </a:r>
          </a:p>
        </p:txBody>
      </p:sp>
      <p:sp>
        <p:nvSpPr>
          <p:cNvPr id="3" name="Content Placeholder 2">
            <a:extLst>
              <a:ext uri="{FF2B5EF4-FFF2-40B4-BE49-F238E27FC236}">
                <a16:creationId xmlns:a16="http://schemas.microsoft.com/office/drawing/2014/main" id="{3EB18AFD-EB01-4D1D-A6C1-8EEEB2CFC831}"/>
              </a:ext>
            </a:extLst>
          </p:cNvPr>
          <p:cNvSpPr>
            <a:spLocks noGrp="1"/>
          </p:cNvSpPr>
          <p:nvPr>
            <p:ph idx="1"/>
          </p:nvPr>
        </p:nvSpPr>
        <p:spPr>
          <a:xfrm>
            <a:off x="78615" y="1700775"/>
            <a:ext cx="8544437" cy="3264425"/>
          </a:xfrm>
        </p:spPr>
        <p:txBody>
          <a:bodyPr/>
          <a:lstStyle/>
          <a:p>
            <a:pPr lvl="1">
              <a:spcBef>
                <a:spcPts val="800"/>
              </a:spcBef>
            </a:pPr>
            <a:r>
              <a:rPr lang="en-US" sz="1500" dirty="0"/>
              <a:t>Make sure they are in sync with your Vision, Mission, Values; and your Strategies.</a:t>
            </a:r>
          </a:p>
          <a:p>
            <a:pPr lvl="1">
              <a:spcBef>
                <a:spcPts val="800"/>
              </a:spcBef>
            </a:pPr>
            <a:r>
              <a:rPr lang="en-US" sz="1500" dirty="0"/>
              <a:t>Make them SMART - specific, measurable, achievable, realistic, and time-based. </a:t>
            </a:r>
          </a:p>
          <a:p>
            <a:pPr lvl="1">
              <a:spcBef>
                <a:spcPts val="800"/>
              </a:spcBef>
            </a:pPr>
            <a:r>
              <a:rPr lang="en-US" sz="1500" dirty="0"/>
              <a:t>A goal without a measurable outcome is like a game without a scoreboard or scorekeeper.</a:t>
            </a:r>
          </a:p>
          <a:p>
            <a:pPr lvl="1">
              <a:spcBef>
                <a:spcPts val="800"/>
              </a:spcBef>
            </a:pPr>
            <a:r>
              <a:rPr lang="en-US" sz="1500" dirty="0"/>
              <a:t>Goals connect to time dependent actions items with resources assigned.</a:t>
            </a:r>
          </a:p>
          <a:p>
            <a:pPr lvl="1">
              <a:spcBef>
                <a:spcPts val="800"/>
              </a:spcBef>
            </a:pPr>
            <a:r>
              <a:rPr lang="en-US" sz="1500" dirty="0"/>
              <a:t>Create a road map with the action items for exactly how you’re going to reach each goal.</a:t>
            </a:r>
          </a:p>
          <a:p>
            <a:pPr lvl="1">
              <a:spcBef>
                <a:spcPts val="800"/>
              </a:spcBef>
            </a:pPr>
            <a:r>
              <a:rPr lang="en-US" sz="1500" dirty="0"/>
              <a:t>Push yourself to think big while having some quick hits that will reinforce positive results.</a:t>
            </a:r>
          </a:p>
          <a:p>
            <a:pPr lvl="1">
              <a:spcBef>
                <a:spcPts val="800"/>
              </a:spcBef>
            </a:pPr>
            <a:r>
              <a:rPr lang="en-US" sz="1500" dirty="0"/>
              <a:t>Pick realistic scope, time and resource commitments; resetting as needed. </a:t>
            </a:r>
          </a:p>
          <a:p>
            <a:pPr lvl="1">
              <a:spcBef>
                <a:spcPts val="800"/>
              </a:spcBef>
            </a:pPr>
            <a:r>
              <a:rPr lang="en-US" sz="1500" dirty="0"/>
              <a:t>Stick to your commitments. Stay motivated to see your goals through to the end. </a:t>
            </a:r>
          </a:p>
          <a:p>
            <a:pPr lvl="1">
              <a:spcBef>
                <a:spcPts val="800"/>
              </a:spcBef>
            </a:pPr>
            <a:r>
              <a:rPr lang="en-US" sz="1500" dirty="0"/>
              <a:t>Make your goals visible to stakeholders; involve them in the effort.</a:t>
            </a:r>
          </a:p>
          <a:p>
            <a:pPr lvl="1">
              <a:spcBef>
                <a:spcPts val="800"/>
              </a:spcBef>
            </a:pPr>
            <a:r>
              <a:rPr lang="en-US" sz="1500" dirty="0"/>
              <a:t>Celebrate the success of completed goals. </a:t>
            </a:r>
          </a:p>
          <a:p>
            <a:pPr lvl="1"/>
            <a:endParaRPr lang="en-US" sz="1400" dirty="0"/>
          </a:p>
          <a:p>
            <a:endParaRPr lang="en-US" sz="1400" dirty="0"/>
          </a:p>
        </p:txBody>
      </p:sp>
      <p:pic>
        <p:nvPicPr>
          <p:cNvPr id="4" name="Picture 2" descr="FREE Graduation Cap Clipart (Royalty-free) | Pearly Arts">
            <a:extLst>
              <a:ext uri="{FF2B5EF4-FFF2-40B4-BE49-F238E27FC236}">
                <a16:creationId xmlns:a16="http://schemas.microsoft.com/office/drawing/2014/main" id="{22034AB5-6F58-CDA7-85A6-7ABCAB682C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814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AC303-CDF1-4586-C7D2-7FCF8DDFF2E7}"/>
              </a:ext>
            </a:extLst>
          </p:cNvPr>
          <p:cNvSpPr>
            <a:spLocks noGrp="1"/>
          </p:cNvSpPr>
          <p:nvPr>
            <p:ph type="title"/>
          </p:nvPr>
        </p:nvSpPr>
        <p:spPr/>
        <p:txBody>
          <a:bodyPr/>
          <a:lstStyle/>
          <a:p>
            <a:r>
              <a:rPr lang="en-US" dirty="0"/>
              <a:t>Goal Owner Role</a:t>
            </a:r>
          </a:p>
        </p:txBody>
      </p:sp>
      <p:sp>
        <p:nvSpPr>
          <p:cNvPr id="3" name="Content Placeholder 2">
            <a:extLst>
              <a:ext uri="{FF2B5EF4-FFF2-40B4-BE49-F238E27FC236}">
                <a16:creationId xmlns:a16="http://schemas.microsoft.com/office/drawing/2014/main" id="{A4995612-96F7-77C7-2D15-D6078941F7BE}"/>
              </a:ext>
            </a:extLst>
          </p:cNvPr>
          <p:cNvSpPr>
            <a:spLocks noGrp="1"/>
          </p:cNvSpPr>
          <p:nvPr>
            <p:ph idx="1"/>
          </p:nvPr>
        </p:nvSpPr>
        <p:spPr>
          <a:xfrm>
            <a:off x="799203" y="1700775"/>
            <a:ext cx="7095377" cy="4114800"/>
          </a:xfrm>
        </p:spPr>
        <p:txBody>
          <a:bodyPr/>
          <a:lstStyle/>
          <a:p>
            <a:r>
              <a:rPr lang="en-US" dirty="0"/>
              <a:t>Accountable for the success of the goal</a:t>
            </a:r>
          </a:p>
          <a:p>
            <a:r>
              <a:rPr lang="en-US" dirty="0"/>
              <a:t>Identifies action items and assigns responsibility </a:t>
            </a:r>
          </a:p>
          <a:p>
            <a:r>
              <a:rPr lang="en-US" dirty="0"/>
              <a:t>Adjusts the implementation plan as conditions change</a:t>
            </a:r>
          </a:p>
          <a:p>
            <a:r>
              <a:rPr lang="en-US" dirty="0"/>
              <a:t>Communicate changes to your goal that may impact other goals</a:t>
            </a:r>
          </a:p>
          <a:p>
            <a:r>
              <a:rPr lang="en-US" dirty="0"/>
              <a:t>Monitors progress, success measures, and reports on status</a:t>
            </a:r>
          </a:p>
          <a:p>
            <a:r>
              <a:rPr lang="en-US" dirty="0"/>
              <a:t>Assesses risks and takes steps to prevent them</a:t>
            </a:r>
          </a:p>
          <a:p>
            <a:r>
              <a:rPr lang="en-US" dirty="0"/>
              <a:t>Applies Project Management principles</a:t>
            </a:r>
          </a:p>
          <a:p>
            <a:r>
              <a:rPr lang="en-US" dirty="0"/>
              <a:t>Celebrates completion of milestones</a:t>
            </a:r>
          </a:p>
        </p:txBody>
      </p:sp>
      <p:pic>
        <p:nvPicPr>
          <p:cNvPr id="4" name="Picture 2" descr="FREE Graduation Cap Clipart (Royalty-free) | Pearly Arts">
            <a:extLst>
              <a:ext uri="{FF2B5EF4-FFF2-40B4-BE49-F238E27FC236}">
                <a16:creationId xmlns:a16="http://schemas.microsoft.com/office/drawing/2014/main" id="{85466C13-73D4-D791-6FD2-14E1D5EFFC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262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F7FD2-4D82-5845-78AC-9FB1CA225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C5AD35-C8EB-BEED-8CE7-E0BFBAB178ED}"/>
              </a:ext>
            </a:extLst>
          </p:cNvPr>
          <p:cNvSpPr>
            <a:spLocks noGrp="1"/>
          </p:cNvSpPr>
          <p:nvPr>
            <p:ph type="title"/>
          </p:nvPr>
        </p:nvSpPr>
        <p:spPr>
          <a:xfrm>
            <a:off x="2920585" y="406400"/>
            <a:ext cx="5817015" cy="533400"/>
          </a:xfrm>
        </p:spPr>
        <p:txBody>
          <a:bodyPr/>
          <a:lstStyle/>
          <a:p>
            <a:r>
              <a:rPr lang="en-US" dirty="0"/>
              <a:t>Linking Strategic Intent to Goals on one slide</a:t>
            </a:r>
          </a:p>
        </p:txBody>
      </p:sp>
      <p:pic>
        <p:nvPicPr>
          <p:cNvPr id="4" name="Picture 3">
            <a:extLst>
              <a:ext uri="{FF2B5EF4-FFF2-40B4-BE49-F238E27FC236}">
                <a16:creationId xmlns:a16="http://schemas.microsoft.com/office/drawing/2014/main" id="{5CE4C241-C401-6BD8-67B5-C33665787B0D}"/>
              </a:ext>
            </a:extLst>
          </p:cNvPr>
          <p:cNvPicPr>
            <a:picLocks noChangeAspect="1"/>
          </p:cNvPicPr>
          <p:nvPr/>
        </p:nvPicPr>
        <p:blipFill>
          <a:blip r:embed="rId2"/>
          <a:srcRect l="18920" t="10427" r="19339" b="12666"/>
          <a:stretch>
            <a:fillRect/>
          </a:stretch>
        </p:blipFill>
        <p:spPr>
          <a:xfrm>
            <a:off x="601372" y="1047890"/>
            <a:ext cx="7849533" cy="5500014"/>
          </a:xfrm>
          <a:prstGeom prst="rect">
            <a:avLst/>
          </a:prstGeom>
        </p:spPr>
      </p:pic>
    </p:spTree>
    <p:extLst>
      <p:ext uri="{BB962C8B-B14F-4D97-AF65-F5344CB8AC3E}">
        <p14:creationId xmlns:p14="http://schemas.microsoft.com/office/powerpoint/2010/main" val="30414587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93B28-4DEB-4C48-8128-8A80DC7EFD86}"/>
              </a:ext>
            </a:extLst>
          </p:cNvPr>
          <p:cNvSpPr>
            <a:spLocks noGrp="1"/>
          </p:cNvSpPr>
          <p:nvPr>
            <p:ph type="title"/>
          </p:nvPr>
        </p:nvSpPr>
        <p:spPr/>
        <p:txBody>
          <a:bodyPr/>
          <a:lstStyle/>
          <a:p>
            <a:r>
              <a:rPr lang="en-US" dirty="0"/>
              <a:t>Action Planning</a:t>
            </a:r>
          </a:p>
        </p:txBody>
      </p:sp>
      <p:sp>
        <p:nvSpPr>
          <p:cNvPr id="3" name="Content Placeholder 2">
            <a:extLst>
              <a:ext uri="{FF2B5EF4-FFF2-40B4-BE49-F238E27FC236}">
                <a16:creationId xmlns:a16="http://schemas.microsoft.com/office/drawing/2014/main" id="{26763A37-FA1F-4A82-B796-0086A60ACC84}"/>
              </a:ext>
            </a:extLst>
          </p:cNvPr>
          <p:cNvSpPr>
            <a:spLocks noGrp="1"/>
          </p:cNvSpPr>
          <p:nvPr>
            <p:ph idx="1"/>
          </p:nvPr>
        </p:nvSpPr>
        <p:spPr>
          <a:xfrm>
            <a:off x="808310" y="1700775"/>
            <a:ext cx="6934200" cy="2857301"/>
          </a:xfrm>
        </p:spPr>
        <p:txBody>
          <a:bodyPr/>
          <a:lstStyle/>
          <a:p>
            <a:pPr>
              <a:spcBef>
                <a:spcPts val="600"/>
              </a:spcBef>
            </a:pPr>
            <a:r>
              <a:rPr lang="en-US" dirty="0"/>
              <a:t>Plans don’t work unless they are implemented</a:t>
            </a:r>
          </a:p>
          <a:p>
            <a:pPr>
              <a:spcBef>
                <a:spcPts val="600"/>
              </a:spcBef>
            </a:pPr>
            <a:r>
              <a:rPr lang="en-US" dirty="0"/>
              <a:t>Implementation doesn’t work unless actions are identified</a:t>
            </a:r>
          </a:p>
          <a:p>
            <a:pPr>
              <a:spcBef>
                <a:spcPts val="600"/>
              </a:spcBef>
            </a:pPr>
            <a:r>
              <a:rPr lang="en-US" dirty="0"/>
              <a:t>Actions don’t get done unless resources are committed</a:t>
            </a:r>
          </a:p>
          <a:p>
            <a:pPr>
              <a:spcBef>
                <a:spcPts val="600"/>
              </a:spcBef>
            </a:pPr>
            <a:r>
              <a:rPr lang="en-US" dirty="0"/>
              <a:t>Actions don’t get done well unless they are logically connected:</a:t>
            </a:r>
          </a:p>
          <a:p>
            <a:endParaRPr lang="en-US" sz="300" dirty="0"/>
          </a:p>
          <a:p>
            <a:pPr lvl="1"/>
            <a:r>
              <a:rPr lang="en-US" dirty="0"/>
              <a:t>Vision, Mission, and Values drive Strategic Intent</a:t>
            </a:r>
          </a:p>
          <a:p>
            <a:pPr lvl="1"/>
            <a:r>
              <a:rPr lang="en-US" dirty="0"/>
              <a:t>Strategic Intent drives Goals</a:t>
            </a:r>
          </a:p>
          <a:p>
            <a:pPr lvl="1"/>
            <a:r>
              <a:rPr lang="en-US" dirty="0"/>
              <a:t>Goals drive Action Items </a:t>
            </a:r>
          </a:p>
        </p:txBody>
      </p:sp>
      <p:pic>
        <p:nvPicPr>
          <p:cNvPr id="3074" name="Picture 2" descr="Image result for pictures of successful actions">
            <a:extLst>
              <a:ext uri="{FF2B5EF4-FFF2-40B4-BE49-F238E27FC236}">
                <a16:creationId xmlns:a16="http://schemas.microsoft.com/office/drawing/2014/main" id="{F0F353F6-C329-4054-9FEE-D5972D7898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2430" y="3920999"/>
            <a:ext cx="4023487" cy="23107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1B789CE1-5D54-5E14-03AE-BFB82ABD5C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77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07857A0-43B7-55A8-F301-2DC9FA0EFC68}"/>
              </a:ext>
            </a:extLst>
          </p:cNvPr>
          <p:cNvPicPr>
            <a:picLocks noChangeAspect="1"/>
          </p:cNvPicPr>
          <p:nvPr/>
        </p:nvPicPr>
        <p:blipFill>
          <a:blip r:embed="rId2"/>
          <a:srcRect l="19340" t="17146" r="20180" b="8187"/>
          <a:stretch>
            <a:fillRect/>
          </a:stretch>
        </p:blipFill>
        <p:spPr>
          <a:xfrm>
            <a:off x="3880710" y="2945737"/>
            <a:ext cx="4954245" cy="3440448"/>
          </a:xfrm>
          <a:prstGeom prst="rect">
            <a:avLst/>
          </a:prstGeom>
        </p:spPr>
      </p:pic>
      <p:pic>
        <p:nvPicPr>
          <p:cNvPr id="7" name="Picture 6">
            <a:extLst>
              <a:ext uri="{FF2B5EF4-FFF2-40B4-BE49-F238E27FC236}">
                <a16:creationId xmlns:a16="http://schemas.microsoft.com/office/drawing/2014/main" id="{F3018CD6-48B2-5FA1-8F2B-731C0F313EE2}"/>
              </a:ext>
            </a:extLst>
          </p:cNvPr>
          <p:cNvPicPr>
            <a:picLocks noChangeAspect="1"/>
          </p:cNvPicPr>
          <p:nvPr/>
        </p:nvPicPr>
        <p:blipFill>
          <a:blip r:embed="rId3"/>
          <a:srcRect l="20180" t="16399" r="20180" b="8934"/>
          <a:stretch>
            <a:fillRect/>
          </a:stretch>
        </p:blipFill>
        <p:spPr>
          <a:xfrm>
            <a:off x="2190890" y="1815989"/>
            <a:ext cx="3926528" cy="2765161"/>
          </a:xfrm>
          <a:prstGeom prst="rect">
            <a:avLst/>
          </a:prstGeom>
        </p:spPr>
      </p:pic>
      <p:sp>
        <p:nvSpPr>
          <p:cNvPr id="2" name="Title 1">
            <a:extLst>
              <a:ext uri="{FF2B5EF4-FFF2-40B4-BE49-F238E27FC236}">
                <a16:creationId xmlns:a16="http://schemas.microsoft.com/office/drawing/2014/main" id="{5841D11F-F77A-2ADE-456A-87DA228321E1}"/>
              </a:ext>
            </a:extLst>
          </p:cNvPr>
          <p:cNvSpPr>
            <a:spLocks noGrp="1"/>
          </p:cNvSpPr>
          <p:nvPr>
            <p:ph type="title"/>
          </p:nvPr>
        </p:nvSpPr>
        <p:spPr>
          <a:xfrm>
            <a:off x="2728560" y="406400"/>
            <a:ext cx="6009040" cy="533400"/>
          </a:xfrm>
        </p:spPr>
        <p:txBody>
          <a:bodyPr/>
          <a:lstStyle/>
          <a:p>
            <a:r>
              <a:rPr lang="en-US" dirty="0"/>
              <a:t>Strategy to Action Progression</a:t>
            </a:r>
          </a:p>
        </p:txBody>
      </p:sp>
      <p:pic>
        <p:nvPicPr>
          <p:cNvPr id="5" name="Picture 4">
            <a:extLst>
              <a:ext uri="{FF2B5EF4-FFF2-40B4-BE49-F238E27FC236}">
                <a16:creationId xmlns:a16="http://schemas.microsoft.com/office/drawing/2014/main" id="{BDB9F483-DD3D-78AA-56F9-CE5C3E705454}"/>
              </a:ext>
            </a:extLst>
          </p:cNvPr>
          <p:cNvPicPr>
            <a:picLocks noChangeAspect="1"/>
          </p:cNvPicPr>
          <p:nvPr/>
        </p:nvPicPr>
        <p:blipFill>
          <a:blip r:embed="rId4"/>
          <a:srcRect l="21440" t="32827" r="23540" b="14906"/>
          <a:stretch>
            <a:fillRect/>
          </a:stretch>
        </p:blipFill>
        <p:spPr>
          <a:xfrm>
            <a:off x="193831" y="1124701"/>
            <a:ext cx="3306121" cy="1766630"/>
          </a:xfrm>
          <a:prstGeom prst="rect">
            <a:avLst/>
          </a:prstGeom>
        </p:spPr>
      </p:pic>
      <p:sp>
        <p:nvSpPr>
          <p:cNvPr id="3" name="TextBox 2">
            <a:extLst>
              <a:ext uri="{FF2B5EF4-FFF2-40B4-BE49-F238E27FC236}">
                <a16:creationId xmlns:a16="http://schemas.microsoft.com/office/drawing/2014/main" id="{D37025BC-B003-8167-F51B-D15C621503A2}"/>
              </a:ext>
            </a:extLst>
          </p:cNvPr>
          <p:cNvSpPr txBox="1"/>
          <p:nvPr/>
        </p:nvSpPr>
        <p:spPr>
          <a:xfrm>
            <a:off x="6607465" y="1461108"/>
            <a:ext cx="1920250" cy="892552"/>
          </a:xfrm>
          <a:prstGeom prst="rect">
            <a:avLst/>
          </a:prstGeom>
          <a:noFill/>
          <a:ln>
            <a:solidFill>
              <a:srgbClr val="002060"/>
            </a:solidFill>
          </a:ln>
        </p:spPr>
        <p:txBody>
          <a:bodyPr wrap="square" rtlCol="0">
            <a:spAutoFit/>
          </a:bodyPr>
          <a:lstStyle/>
          <a:p>
            <a:pPr marL="174625" lvl="1" indent="-174625">
              <a:spcBef>
                <a:spcPts val="600"/>
              </a:spcBef>
              <a:buSzPct val="100000"/>
              <a:buFont typeface="Wingdings" panose="05000000000000000000" pitchFamily="2" charset="2"/>
              <a:buChar char="Ø"/>
            </a:pPr>
            <a:r>
              <a:rPr lang="en-US" sz="1400" b="0" dirty="0">
                <a:solidFill>
                  <a:srgbClr val="002060"/>
                </a:solidFill>
              </a:rPr>
              <a:t>5 Intent Statements</a:t>
            </a:r>
          </a:p>
          <a:p>
            <a:pPr marL="174625" lvl="1" indent="-174625">
              <a:spcBef>
                <a:spcPts val="600"/>
              </a:spcBef>
              <a:buSzPct val="100000"/>
              <a:buFont typeface="Wingdings" panose="05000000000000000000" pitchFamily="2" charset="2"/>
              <a:buChar char="Ø"/>
            </a:pPr>
            <a:r>
              <a:rPr lang="en-US" sz="1400" b="0" dirty="0">
                <a:solidFill>
                  <a:srgbClr val="002060"/>
                </a:solidFill>
              </a:rPr>
              <a:t>18 Goals</a:t>
            </a:r>
          </a:p>
          <a:p>
            <a:pPr marL="174625" lvl="1" indent="-174625">
              <a:spcBef>
                <a:spcPts val="600"/>
              </a:spcBef>
              <a:buSzPct val="100000"/>
              <a:buFont typeface="Wingdings" panose="05000000000000000000" pitchFamily="2" charset="2"/>
              <a:buChar char="Ø"/>
            </a:pPr>
            <a:r>
              <a:rPr lang="en-US" sz="1400" b="0" dirty="0">
                <a:solidFill>
                  <a:srgbClr val="002060"/>
                </a:solidFill>
              </a:rPr>
              <a:t>60 Action Items</a:t>
            </a:r>
          </a:p>
        </p:txBody>
      </p:sp>
    </p:spTree>
    <p:extLst>
      <p:ext uri="{BB962C8B-B14F-4D97-AF65-F5344CB8AC3E}">
        <p14:creationId xmlns:p14="http://schemas.microsoft.com/office/powerpoint/2010/main" val="2691309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331B-0931-41D6-B3F6-70C6A71D3B5E}"/>
              </a:ext>
            </a:extLst>
          </p:cNvPr>
          <p:cNvSpPr>
            <a:spLocks noGrp="1"/>
          </p:cNvSpPr>
          <p:nvPr>
            <p:ph type="title"/>
          </p:nvPr>
        </p:nvSpPr>
        <p:spPr/>
        <p:txBody>
          <a:bodyPr/>
          <a:lstStyle/>
          <a:p>
            <a:r>
              <a:rPr lang="en-US" sz="2000" dirty="0">
                <a:latin typeface="+mn-lt"/>
              </a:rPr>
              <a:t>Critical Success Factors – CSF’s</a:t>
            </a:r>
          </a:p>
        </p:txBody>
      </p:sp>
      <p:sp>
        <p:nvSpPr>
          <p:cNvPr id="3" name="Rectangle 3">
            <a:extLst>
              <a:ext uri="{FF2B5EF4-FFF2-40B4-BE49-F238E27FC236}">
                <a16:creationId xmlns:a16="http://schemas.microsoft.com/office/drawing/2014/main" id="{7BA563DD-4E2F-4696-997F-463E4AE33B1C}"/>
              </a:ext>
            </a:extLst>
          </p:cNvPr>
          <p:cNvSpPr txBox="1">
            <a:spLocks noChangeArrowheads="1"/>
          </p:cNvSpPr>
          <p:nvPr/>
        </p:nvSpPr>
        <p:spPr>
          <a:xfrm>
            <a:off x="808310" y="1599535"/>
            <a:ext cx="8410695" cy="3519285"/>
          </a:xfrm>
          <a:prstGeom prst="rect">
            <a:avLst/>
          </a:prstGeom>
        </p:spPr>
        <p:txBody>
          <a:bodyPr/>
          <a:lstStyle>
            <a:lvl1pPr marL="342900" indent="-342900" algn="l" rtl="0" eaLnBrk="0" fontAlgn="base" hangingPunct="0">
              <a:spcBef>
                <a:spcPct val="50000"/>
              </a:spcBef>
              <a:spcAft>
                <a:spcPct val="0"/>
              </a:spcAft>
              <a:buClr>
                <a:srgbClr val="FFAE00"/>
              </a:buClr>
              <a:buSzPct val="115000"/>
              <a:buFont typeface="Wingdings" panose="05000000000000000000" pitchFamily="2" charset="2"/>
              <a:buChar char="ª"/>
              <a:defRPr b="1"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F7097"/>
              </a:buClr>
              <a:buFont typeface="Wingdings" panose="05000000000000000000" pitchFamily="2" charset="2"/>
              <a:buChar char="Ø"/>
              <a:defRPr sz="1600" b="1"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b="1"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b="1"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1800" b="0" dirty="0"/>
              <a:t>Introduced by Jack Rockart, MIT in 1980 as:                                       </a:t>
            </a:r>
          </a:p>
          <a:p>
            <a:endParaRPr lang="en-US" altLang="en-US" sz="1800" b="0" dirty="0"/>
          </a:p>
          <a:p>
            <a:endParaRPr lang="en-US" altLang="en-US" sz="1800" b="0" dirty="0"/>
          </a:p>
          <a:p>
            <a:pPr marL="0" indent="0">
              <a:buNone/>
            </a:pPr>
            <a:endParaRPr lang="en-US" altLang="en-US" sz="800" b="0" dirty="0"/>
          </a:p>
          <a:p>
            <a:r>
              <a:rPr lang="en-US" altLang="en-US" sz="1800" b="0" dirty="0"/>
              <a:t>High level, broad, and holistic </a:t>
            </a:r>
          </a:p>
          <a:p>
            <a:r>
              <a:rPr lang="en-US" altLang="en-US" sz="1800" b="0" dirty="0"/>
              <a:t>Usually expressed in tactical terms</a:t>
            </a:r>
          </a:p>
          <a:p>
            <a:r>
              <a:rPr lang="en-US" altLang="en-US" sz="1800" b="0" dirty="0"/>
              <a:t>Should be just the few items that really matter</a:t>
            </a:r>
          </a:p>
          <a:p>
            <a:r>
              <a:rPr lang="en-US" altLang="en-US" sz="1800" b="0" dirty="0"/>
              <a:t>Clear and simple so that everyone knows exactly what's most important </a:t>
            </a:r>
          </a:p>
          <a:p>
            <a:r>
              <a:rPr lang="en-US" altLang="en-US" sz="1800" b="0" dirty="0"/>
              <a:t>Should receive constant and careful attention from management</a:t>
            </a:r>
          </a:p>
          <a:p>
            <a:pPr marL="0" indent="0">
              <a:buNone/>
            </a:pPr>
            <a:endParaRPr lang="en-US" sz="1800" b="0" dirty="0"/>
          </a:p>
          <a:p>
            <a:endParaRPr lang="en-US" altLang="en-US" sz="1800" dirty="0"/>
          </a:p>
        </p:txBody>
      </p:sp>
      <p:sp>
        <p:nvSpPr>
          <p:cNvPr id="4" name="Text Box 4">
            <a:extLst>
              <a:ext uri="{FF2B5EF4-FFF2-40B4-BE49-F238E27FC236}">
                <a16:creationId xmlns:a16="http://schemas.microsoft.com/office/drawing/2014/main" id="{CEC7B175-384D-4525-B16A-4BF523298898}"/>
              </a:ext>
            </a:extLst>
          </p:cNvPr>
          <p:cNvSpPr txBox="1">
            <a:spLocks noChangeArrowheads="1"/>
          </p:cNvSpPr>
          <p:nvPr/>
        </p:nvSpPr>
        <p:spPr bwMode="auto">
          <a:xfrm>
            <a:off x="961931" y="2137205"/>
            <a:ext cx="5557062" cy="646331"/>
          </a:xfrm>
          <a:prstGeom prst="rect">
            <a:avLst/>
          </a:prstGeom>
          <a:noFill/>
          <a:ln w="9525">
            <a:solidFill>
              <a:srgbClr val="0033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Clr>
                <a:srgbClr val="FEAE00"/>
              </a:buClr>
              <a:buSzPct val="115000"/>
              <a:buNone/>
            </a:pPr>
            <a:r>
              <a:rPr lang="en-US" altLang="en-US" sz="1800" dirty="0"/>
              <a:t>T</a:t>
            </a:r>
            <a:r>
              <a:rPr lang="en-US" sz="1800" dirty="0"/>
              <a:t>hose few outcomes which must go right for the organization to achieve its Mission and Strategy</a:t>
            </a:r>
            <a:endParaRPr lang="en-US" altLang="en-US" sz="1800" dirty="0"/>
          </a:p>
        </p:txBody>
      </p:sp>
      <p:pic>
        <p:nvPicPr>
          <p:cNvPr id="5" name="Picture 5" descr="j0205484">
            <a:extLst>
              <a:ext uri="{FF2B5EF4-FFF2-40B4-BE49-F238E27FC236}">
                <a16:creationId xmlns:a16="http://schemas.microsoft.com/office/drawing/2014/main" id="{D0497842-1248-4DF6-8CB1-B5F021E598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5870" y="1931205"/>
            <a:ext cx="2239152" cy="22274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REE Graduation Cap Clipart (Royalty-free) | Pearly Arts">
            <a:extLst>
              <a:ext uri="{FF2B5EF4-FFF2-40B4-BE49-F238E27FC236}">
                <a16:creationId xmlns:a16="http://schemas.microsoft.com/office/drawing/2014/main" id="{90C2B09B-0F1D-1DAA-04B0-3CBE13CD68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6353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Kpi clipart images and royalty-free illustrations | Clipart.com">
            <a:extLst>
              <a:ext uri="{FF2B5EF4-FFF2-40B4-BE49-F238E27FC236}">
                <a16:creationId xmlns:a16="http://schemas.microsoft.com/office/drawing/2014/main" id="{206E52E3-EEC1-25A2-F058-5243BDC85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0960" y="2986416"/>
            <a:ext cx="2627000" cy="25219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1A2E65A-9481-9ACA-2FF9-23BBB5C64C6A}"/>
              </a:ext>
            </a:extLst>
          </p:cNvPr>
          <p:cNvSpPr>
            <a:spLocks noGrp="1"/>
          </p:cNvSpPr>
          <p:nvPr>
            <p:ph type="title"/>
          </p:nvPr>
        </p:nvSpPr>
        <p:spPr/>
        <p:txBody>
          <a:bodyPr/>
          <a:lstStyle/>
          <a:p>
            <a:r>
              <a:rPr lang="en-US" dirty="0"/>
              <a:t>Key Performance Indicators – KPI’s</a:t>
            </a:r>
          </a:p>
        </p:txBody>
      </p:sp>
      <p:sp>
        <p:nvSpPr>
          <p:cNvPr id="3" name="Content Placeholder 2">
            <a:extLst>
              <a:ext uri="{FF2B5EF4-FFF2-40B4-BE49-F238E27FC236}">
                <a16:creationId xmlns:a16="http://schemas.microsoft.com/office/drawing/2014/main" id="{5E8A152D-D3A3-6978-D8C5-0721674B4F45}"/>
              </a:ext>
            </a:extLst>
          </p:cNvPr>
          <p:cNvSpPr>
            <a:spLocks noGrp="1"/>
          </p:cNvSpPr>
          <p:nvPr>
            <p:ph idx="1"/>
          </p:nvPr>
        </p:nvSpPr>
        <p:spPr>
          <a:xfrm>
            <a:off x="885118" y="1662370"/>
            <a:ext cx="7066521" cy="3692345"/>
          </a:xfrm>
        </p:spPr>
        <p:txBody>
          <a:bodyPr/>
          <a:lstStyle/>
          <a:p>
            <a:pPr marL="0" indent="0">
              <a:buNone/>
            </a:pPr>
            <a:r>
              <a:rPr lang="en-US" altLang="en-US" dirty="0"/>
              <a:t>Also introduced by Jack Rockart, MIT </a:t>
            </a:r>
            <a:r>
              <a:rPr lang="en-US" dirty="0"/>
              <a:t>in 1979 as:</a:t>
            </a:r>
          </a:p>
          <a:p>
            <a:pPr marL="0" indent="0">
              <a:buNone/>
            </a:pPr>
            <a:endParaRPr lang="en-US" altLang="en-US" dirty="0"/>
          </a:p>
          <a:p>
            <a:pPr marL="0" indent="0">
              <a:buNone/>
            </a:pPr>
            <a:r>
              <a:rPr lang="en-US" altLang="en-US" dirty="0"/>
              <a:t>                           </a:t>
            </a:r>
          </a:p>
          <a:p>
            <a:r>
              <a:rPr lang="en-US" sz="1600" dirty="0"/>
              <a:t>A KPI is a specific, measurable number that                                            shows progress toward an objective. </a:t>
            </a:r>
          </a:p>
          <a:p>
            <a:r>
              <a:rPr lang="en-US" sz="1600" dirty="0"/>
              <a:t>Provides an analytical basis for decision-making                                                   and ensure resources are aligned. </a:t>
            </a:r>
          </a:p>
          <a:p>
            <a:r>
              <a:rPr lang="en-US" sz="1600" dirty="0"/>
              <a:t>A balanced set of KPIs includes both                                                           measures of the current operation, as well as                                                             those needed to achieve strategic objectives.</a:t>
            </a:r>
          </a:p>
          <a:p>
            <a:r>
              <a:rPr lang="en-US" sz="1600" dirty="0"/>
              <a:t>It is better to have a few KPI’s (around 6), rather                                                         than being overwhelmed by a dense dashboard.</a:t>
            </a:r>
          </a:p>
        </p:txBody>
      </p:sp>
      <p:sp>
        <p:nvSpPr>
          <p:cNvPr id="7" name="Text Box 4">
            <a:extLst>
              <a:ext uri="{FF2B5EF4-FFF2-40B4-BE49-F238E27FC236}">
                <a16:creationId xmlns:a16="http://schemas.microsoft.com/office/drawing/2014/main" id="{00FE702D-272C-80BA-B335-36FC040871FD}"/>
              </a:ext>
            </a:extLst>
          </p:cNvPr>
          <p:cNvSpPr txBox="1">
            <a:spLocks noChangeArrowheads="1"/>
          </p:cNvSpPr>
          <p:nvPr/>
        </p:nvSpPr>
        <p:spPr bwMode="auto">
          <a:xfrm>
            <a:off x="1077145" y="2128696"/>
            <a:ext cx="5338295" cy="646331"/>
          </a:xfrm>
          <a:prstGeom prst="rect">
            <a:avLst/>
          </a:prstGeom>
          <a:noFill/>
          <a:ln w="9525">
            <a:solidFill>
              <a:srgbClr val="0033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Clr>
                <a:srgbClr val="FEAE00"/>
              </a:buClr>
              <a:buSzPct val="115000"/>
              <a:buNone/>
            </a:pPr>
            <a:r>
              <a:rPr lang="en-US" sz="1800" dirty="0"/>
              <a:t>The few quantifiable key metrics to ensure an organization achieves its Mission and Strategy</a:t>
            </a:r>
            <a:endParaRPr lang="en-US" altLang="en-US" sz="1800" dirty="0"/>
          </a:p>
        </p:txBody>
      </p:sp>
      <p:pic>
        <p:nvPicPr>
          <p:cNvPr id="4" name="Picture 2" descr="FREE Graduation Cap Clipart (Royalty-free) | Pearly Arts">
            <a:extLst>
              <a:ext uri="{FF2B5EF4-FFF2-40B4-BE49-F238E27FC236}">
                <a16:creationId xmlns:a16="http://schemas.microsoft.com/office/drawing/2014/main" id="{ACD841C6-5396-D732-F371-9A39DD419F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1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3D165-4D80-85C9-4EDB-7645251C00B1}"/>
              </a:ext>
            </a:extLst>
          </p:cNvPr>
          <p:cNvSpPr>
            <a:spLocks noGrp="1"/>
          </p:cNvSpPr>
          <p:nvPr>
            <p:ph type="title"/>
          </p:nvPr>
        </p:nvSpPr>
        <p:spPr>
          <a:xfrm>
            <a:off x="2536535" y="406400"/>
            <a:ext cx="6201065" cy="533400"/>
          </a:xfrm>
        </p:spPr>
        <p:txBody>
          <a:bodyPr/>
          <a:lstStyle/>
          <a:p>
            <a:r>
              <a:rPr lang="en-US" dirty="0"/>
              <a:t>ElderNet CFS’s and KPI’s:</a:t>
            </a:r>
          </a:p>
        </p:txBody>
      </p:sp>
      <p:pic>
        <p:nvPicPr>
          <p:cNvPr id="4" name="Picture 3">
            <a:extLst>
              <a:ext uri="{FF2B5EF4-FFF2-40B4-BE49-F238E27FC236}">
                <a16:creationId xmlns:a16="http://schemas.microsoft.com/office/drawing/2014/main" id="{08E84988-112C-F7A8-6555-3549CDFB93B1}"/>
              </a:ext>
            </a:extLst>
          </p:cNvPr>
          <p:cNvPicPr>
            <a:picLocks noChangeAspect="1"/>
          </p:cNvPicPr>
          <p:nvPr/>
        </p:nvPicPr>
        <p:blipFill>
          <a:blip r:embed="rId2"/>
          <a:srcRect l="19339" t="10427" r="26480" b="14160"/>
          <a:stretch>
            <a:fillRect/>
          </a:stretch>
        </p:blipFill>
        <p:spPr>
          <a:xfrm>
            <a:off x="1038740" y="1119043"/>
            <a:ext cx="6874495" cy="5382357"/>
          </a:xfrm>
          <a:prstGeom prst="rect">
            <a:avLst/>
          </a:prstGeom>
        </p:spPr>
      </p:pic>
    </p:spTree>
    <p:extLst>
      <p:ext uri="{BB962C8B-B14F-4D97-AF65-F5344CB8AC3E}">
        <p14:creationId xmlns:p14="http://schemas.microsoft.com/office/powerpoint/2010/main" val="25465111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8862E-8EEB-4F0D-B639-8BA22C09DD84}"/>
              </a:ext>
            </a:extLst>
          </p:cNvPr>
          <p:cNvSpPr>
            <a:spLocks noGrp="1"/>
          </p:cNvSpPr>
          <p:nvPr>
            <p:ph type="title"/>
          </p:nvPr>
        </p:nvSpPr>
        <p:spPr/>
        <p:txBody>
          <a:bodyPr/>
          <a:lstStyle/>
          <a:p>
            <a:r>
              <a:rPr lang="en-US" dirty="0"/>
              <a:t>Change Management</a:t>
            </a:r>
          </a:p>
        </p:txBody>
      </p:sp>
      <p:sp>
        <p:nvSpPr>
          <p:cNvPr id="3" name="Content Placeholder 2">
            <a:extLst>
              <a:ext uri="{FF2B5EF4-FFF2-40B4-BE49-F238E27FC236}">
                <a16:creationId xmlns:a16="http://schemas.microsoft.com/office/drawing/2014/main" id="{F6553F19-97D3-43E3-9847-F7F4DCD13F5F}"/>
              </a:ext>
            </a:extLst>
          </p:cNvPr>
          <p:cNvSpPr>
            <a:spLocks noGrp="1"/>
          </p:cNvSpPr>
          <p:nvPr>
            <p:ph idx="1"/>
          </p:nvPr>
        </p:nvSpPr>
        <p:spPr>
          <a:xfrm>
            <a:off x="539475" y="3006545"/>
            <a:ext cx="8410695" cy="2995590"/>
          </a:xfrm>
        </p:spPr>
        <p:txBody>
          <a:bodyPr/>
          <a:lstStyle/>
          <a:p>
            <a:r>
              <a:rPr lang="en-US" sz="1600" dirty="0"/>
              <a:t>Change management is the discipline that guides how we prepare, equip and support individuals to successfully adopt change in order to drive organizational success.</a:t>
            </a:r>
          </a:p>
          <a:p>
            <a:r>
              <a:rPr lang="en-US" sz="1600" spc="10" dirty="0">
                <a:solidFill>
                  <a:srgbClr val="222222"/>
                </a:solidFill>
                <a:latin typeface="Arial" panose="020B0604020202020204" pitchFamily="34" charset="0"/>
                <a:ea typeface="Arial" panose="020B0604020202020204" pitchFamily="34" charset="0"/>
              </a:rPr>
              <a:t>Studies have shown that initiatives without, or with poorly designed change management fail about 80% of the time, while use of well-designed change management approaches creates an 80% success rate. </a:t>
            </a:r>
            <a:endParaRPr lang="en-US" sz="1600" dirty="0">
              <a:solidFill>
                <a:srgbClr val="000000"/>
              </a:solidFill>
              <a:latin typeface="Arial" panose="020B0604020202020204" pitchFamily="34" charset="0"/>
              <a:ea typeface="Arial" panose="020B0604020202020204" pitchFamily="34" charset="0"/>
            </a:endParaRPr>
          </a:p>
          <a:p>
            <a:r>
              <a:rPr lang="en-US" sz="1600" dirty="0"/>
              <a:t>Organizational change management involves </a:t>
            </a:r>
          </a:p>
          <a:p>
            <a:pPr lvl="1"/>
            <a:r>
              <a:rPr lang="en-US" dirty="0"/>
              <a:t>Identifying the stakeholders who will need to change as the result of the project, and in what ways they will need to change. </a:t>
            </a:r>
          </a:p>
          <a:p>
            <a:pPr lvl="1"/>
            <a:r>
              <a:rPr lang="en-US" dirty="0"/>
              <a:t>Creating a customized plan for ensuring those impacted receive the awareness, leadership, coaching, and training they need in order to change successfully.</a:t>
            </a:r>
          </a:p>
        </p:txBody>
      </p:sp>
      <p:pic>
        <p:nvPicPr>
          <p:cNvPr id="1026" name="Picture 2" descr="Image result for pictures of change management">
            <a:extLst>
              <a:ext uri="{FF2B5EF4-FFF2-40B4-BE49-F238E27FC236}">
                <a16:creationId xmlns:a16="http://schemas.microsoft.com/office/drawing/2014/main" id="{A5CFCD06-C503-4115-AB3B-70B6534EFB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7770" y="1276031"/>
            <a:ext cx="2765160" cy="15346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FREE Graduation Cap Clipart (Royalty-free) | Pearly Arts">
            <a:extLst>
              <a:ext uri="{FF2B5EF4-FFF2-40B4-BE49-F238E27FC236}">
                <a16:creationId xmlns:a16="http://schemas.microsoft.com/office/drawing/2014/main" id="{19ACF125-9773-B740-2E1A-973013CB73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602"/>
          <a:stretch/>
        </p:blipFill>
        <p:spPr bwMode="auto">
          <a:xfrm>
            <a:off x="2344510" y="279790"/>
            <a:ext cx="702245" cy="543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002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3C83-DE90-EFF2-FD73-12B33044B879}"/>
              </a:ext>
            </a:extLst>
          </p:cNvPr>
          <p:cNvSpPr>
            <a:spLocks noGrp="1"/>
          </p:cNvSpPr>
          <p:nvPr>
            <p:ph type="title"/>
          </p:nvPr>
        </p:nvSpPr>
        <p:spPr>
          <a:xfrm>
            <a:off x="4111140" y="87765"/>
            <a:ext cx="4626460" cy="691290"/>
          </a:xfrm>
        </p:spPr>
        <p:txBody>
          <a:bodyPr/>
          <a:lstStyle/>
          <a:p>
            <a:br>
              <a:rPr lang="en-US" sz="1800" dirty="0"/>
            </a:br>
            <a:r>
              <a:rPr lang="en-US" sz="1800" dirty="0"/>
              <a:t>Stakeholder Impact Analysis and Change Management methods</a:t>
            </a:r>
          </a:p>
        </p:txBody>
      </p:sp>
      <p:graphicFrame>
        <p:nvGraphicFramePr>
          <p:cNvPr id="12" name="Table 11">
            <a:extLst>
              <a:ext uri="{FF2B5EF4-FFF2-40B4-BE49-F238E27FC236}">
                <a16:creationId xmlns:a16="http://schemas.microsoft.com/office/drawing/2014/main" id="{9C34FE55-A8FF-CFB6-950A-FF95805D764C}"/>
              </a:ext>
            </a:extLst>
          </p:cNvPr>
          <p:cNvGraphicFramePr>
            <a:graphicFrameLocks noGrp="1"/>
          </p:cNvGraphicFramePr>
          <p:nvPr>
            <p:extLst>
              <p:ext uri="{D42A27DB-BD31-4B8C-83A1-F6EECF244321}">
                <p14:modId xmlns:p14="http://schemas.microsoft.com/office/powerpoint/2010/main" val="1683292510"/>
              </p:ext>
            </p:extLst>
          </p:nvPr>
        </p:nvGraphicFramePr>
        <p:xfrm>
          <a:off x="193831" y="1417198"/>
          <a:ext cx="8756339" cy="4776962"/>
        </p:xfrm>
        <a:graphic>
          <a:graphicData uri="http://schemas.openxmlformats.org/drawingml/2006/table">
            <a:tbl>
              <a:tblPr firstRow="1" bandRow="1"/>
              <a:tblGrid>
                <a:gridCol w="1075340">
                  <a:extLst>
                    <a:ext uri="{9D8B030D-6E8A-4147-A177-3AD203B41FA5}">
                      <a16:colId xmlns:a16="http://schemas.microsoft.com/office/drawing/2014/main" val="1130543289"/>
                    </a:ext>
                  </a:extLst>
                </a:gridCol>
                <a:gridCol w="2150680">
                  <a:extLst>
                    <a:ext uri="{9D8B030D-6E8A-4147-A177-3AD203B41FA5}">
                      <a16:colId xmlns:a16="http://schemas.microsoft.com/office/drawing/2014/main" val="4099889889"/>
                    </a:ext>
                  </a:extLst>
                </a:gridCol>
                <a:gridCol w="2296325">
                  <a:extLst>
                    <a:ext uri="{9D8B030D-6E8A-4147-A177-3AD203B41FA5}">
                      <a16:colId xmlns:a16="http://schemas.microsoft.com/office/drawing/2014/main" val="3504892024"/>
                    </a:ext>
                  </a:extLst>
                </a:gridCol>
                <a:gridCol w="3233994">
                  <a:extLst>
                    <a:ext uri="{9D8B030D-6E8A-4147-A177-3AD203B41FA5}">
                      <a16:colId xmlns:a16="http://schemas.microsoft.com/office/drawing/2014/main" val="4219448404"/>
                    </a:ext>
                  </a:extLst>
                </a:gridCol>
              </a:tblGrid>
              <a:tr h="552682">
                <a:tc>
                  <a:txBody>
                    <a:bodyPr/>
                    <a:lstStyle/>
                    <a:p>
                      <a:pPr marL="0" marR="0" algn="ctr">
                        <a:lnSpc>
                          <a:spcPct val="115000"/>
                        </a:lnSpc>
                        <a:buNone/>
                      </a:pPr>
                      <a:r>
                        <a:rPr lang="en-US" sz="1100" b="1" kern="1200" dirty="0">
                          <a:solidFill>
                            <a:srgbClr val="000000"/>
                          </a:solidFill>
                          <a:effectLst/>
                          <a:latin typeface="Arial" panose="020B0604020202020204" pitchFamily="34" charset="0"/>
                          <a:ea typeface="Times New Roman" panose="02020603050405020304" pitchFamily="18" charset="0"/>
                        </a:rPr>
                        <a:t>Impacted Groups</a:t>
                      </a:r>
                      <a:endParaRPr lang="en-US" sz="1100" dirty="0">
                        <a:solidFill>
                          <a:srgbClr val="000000"/>
                        </a:solidFill>
                        <a:effectLst/>
                        <a:latin typeface="Arial" panose="020B0604020202020204" pitchFamily="34" charset="0"/>
                        <a:ea typeface="Arial" panose="020B0604020202020204" pitchFamily="34" charset="0"/>
                      </a:endParaRPr>
                    </a:p>
                  </a:txBody>
                  <a:tcPr marL="68275" marR="68275" marT="34138" marB="341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100" b="1" kern="1200" dirty="0">
                          <a:solidFill>
                            <a:srgbClr val="000000"/>
                          </a:solidFill>
                          <a:effectLst/>
                          <a:latin typeface="Arial" panose="020B0604020202020204" pitchFamily="34" charset="0"/>
                          <a:ea typeface="Times New Roman" panose="02020603050405020304" pitchFamily="18" charset="0"/>
                        </a:rPr>
                        <a:t>How will they could be  impacted positively</a:t>
                      </a:r>
                      <a:endParaRPr lang="en-US" sz="1100" dirty="0">
                        <a:solidFill>
                          <a:srgbClr val="000000"/>
                        </a:solidFill>
                        <a:effectLst/>
                        <a:latin typeface="Arial" panose="020B0604020202020204" pitchFamily="34" charset="0"/>
                        <a:ea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100" b="1" kern="1200" dirty="0">
                          <a:solidFill>
                            <a:srgbClr val="000000"/>
                          </a:solidFill>
                          <a:effectLst/>
                          <a:latin typeface="Arial" panose="020B0604020202020204" pitchFamily="34" charset="0"/>
                          <a:ea typeface="Times New Roman" panose="02020603050405020304" pitchFamily="18" charset="0"/>
                        </a:rPr>
                        <a:t>How will they could be     impacted negatively</a:t>
                      </a:r>
                      <a:endParaRPr lang="en-US" sz="1100" dirty="0">
                        <a:solidFill>
                          <a:srgbClr val="000000"/>
                        </a:solidFill>
                        <a:effectLst/>
                        <a:latin typeface="Arial" panose="020B0604020202020204" pitchFamily="34" charset="0"/>
                        <a:ea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100" b="1" kern="1200" dirty="0">
                          <a:solidFill>
                            <a:srgbClr val="000000"/>
                          </a:solidFill>
                          <a:effectLst/>
                          <a:latin typeface="Arial" panose="020B0604020202020204" pitchFamily="34" charset="0"/>
                          <a:ea typeface="Times New Roman" panose="02020603050405020304" pitchFamily="18" charset="0"/>
                        </a:rPr>
                        <a:t>Change Management Approach to increase acceptance and lower resistance</a:t>
                      </a:r>
                      <a:endParaRPr lang="en-US" sz="1100" dirty="0">
                        <a:solidFill>
                          <a:srgbClr val="000000"/>
                        </a:solidFill>
                        <a:effectLst/>
                        <a:latin typeface="Arial" panose="020B0604020202020204" pitchFamily="34" charset="0"/>
                        <a:ea typeface="Arial" panose="020B0604020202020204" pitchFamily="34" charset="0"/>
                      </a:endParaRPr>
                    </a:p>
                  </a:txBody>
                  <a:tcPr marL="68275" marR="68275" marT="34138" marB="3413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4403469"/>
                  </a:ext>
                </a:extLst>
              </a:tr>
              <a:tr h="552682">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Clients </a:t>
                      </a:r>
                      <a:endParaRPr lang="en-US" sz="1200" dirty="0">
                        <a:solidFill>
                          <a:srgbClr val="000000"/>
                        </a:solidFill>
                        <a:effectLst/>
                        <a:latin typeface="Arial" panose="020B0604020202020204" pitchFamily="34" charset="0"/>
                        <a:ea typeface="Arial" panose="020B0604020202020204" pitchFamily="34" charset="0"/>
                      </a:endParaRPr>
                    </a:p>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(Participants)</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Improved clarity, quality, and consistency of service</a:t>
                      </a:r>
                    </a:p>
                    <a:p>
                      <a:pPr marL="171450" marR="0" indent="-111125">
                        <a:lnSpc>
                          <a:spcPct val="100000"/>
                        </a:lnSpc>
                        <a:spcBef>
                          <a:spcPts val="200"/>
                        </a:spcBef>
                        <a:buFont typeface="Arial" panose="020B0604020202020204" pitchFamily="34" charset="0"/>
                        <a:buChar char="•"/>
                      </a:pPr>
                      <a:r>
                        <a:rPr lang="en-US" sz="1000" dirty="0">
                          <a:effectLst/>
                          <a:latin typeface="+mn-lt"/>
                        </a:rPr>
                        <a:t>Expanded services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Defined services may seem confusing, restrictive and less personal</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4300">
                        <a:lnSpc>
                          <a:spcPct val="100000"/>
                        </a:lnSpc>
                        <a:spcBef>
                          <a:spcPts val="200"/>
                        </a:spcBef>
                        <a:buFont typeface="Arial" panose="020B0604020202020204" pitchFamily="34" charset="0"/>
                        <a:buChar char="•"/>
                      </a:pPr>
                      <a:r>
                        <a:rPr lang="en-US" sz="1000" dirty="0">
                          <a:effectLst/>
                          <a:latin typeface="+mn-lt"/>
                        </a:rPr>
                        <a:t>Clear, simple communication explaining what is changing, why, and benefits to them</a:t>
                      </a:r>
                    </a:p>
                    <a:p>
                      <a:pPr marL="171450" marR="0" lvl="0" indent="-1143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Repetitive one-on-one explanations by staff and volunteers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202094"/>
                  </a:ext>
                </a:extLst>
              </a:tr>
              <a:tr h="532791">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Volunteers</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4300">
                        <a:lnSpc>
                          <a:spcPct val="100000"/>
                        </a:lnSpc>
                        <a:spcBef>
                          <a:spcPts val="200"/>
                        </a:spcBef>
                        <a:buFont typeface="Arial" panose="020B0604020202020204" pitchFamily="34" charset="0"/>
                        <a:buChar char="•"/>
                      </a:pPr>
                      <a:r>
                        <a:rPr lang="en-US" sz="1000" dirty="0">
                          <a:solidFill>
                            <a:srgbClr val="000000"/>
                          </a:solidFill>
                          <a:effectLst/>
                          <a:latin typeface="Arial" panose="020B0604020202020204" pitchFamily="34" charset="0"/>
                          <a:ea typeface="Arial" panose="020B0604020202020204" pitchFamily="34" charset="0"/>
                        </a:rPr>
                        <a:t>More opportunities with clearer expectations and procedures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lvl="0" indent="-1143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Loss of neighborhood feel and autonomy </a:t>
                      </a:r>
                    </a:p>
                    <a:p>
                      <a:pPr marL="171450" marR="0" lvl="0" indent="-114300" algn="l" defTabSz="914400" rtl="0" eaLnBrk="1" fontAlgn="auto" latinLnBrk="0" hangingPunct="1">
                        <a:lnSpc>
                          <a:spcPct val="115000"/>
                        </a:lnSpc>
                        <a:spcBef>
                          <a:spcPts val="200"/>
                        </a:spcBef>
                        <a:spcAft>
                          <a:spcPts val="0"/>
                        </a:spcAft>
                        <a:buClrTx/>
                        <a:buSzTx/>
                        <a:buFont typeface="Arial" panose="020B0604020202020204" pitchFamily="34" charset="0"/>
                        <a:buChar char="•"/>
                        <a:tabLst/>
                        <a:defRPr/>
                      </a:pPr>
                      <a:r>
                        <a:rPr lang="en-US" sz="1000" dirty="0">
                          <a:effectLst/>
                          <a:latin typeface="+mn-lt"/>
                        </a:rPr>
                        <a:t>Stricter adherence to guidelines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indent="-117475">
                        <a:lnSpc>
                          <a:spcPct val="100000"/>
                        </a:lnSpc>
                        <a:spcBef>
                          <a:spcPts val="200"/>
                        </a:spcBef>
                        <a:buFont typeface="Arial" panose="020B0604020202020204" pitchFamily="34" charset="0"/>
                        <a:buChar char="•"/>
                      </a:pPr>
                      <a:r>
                        <a:rPr lang="en-US" sz="1000" dirty="0">
                          <a:effectLst/>
                          <a:latin typeface="+mn-lt"/>
                        </a:rPr>
                        <a:t>Present changes and why they matter to volunteers in advance</a:t>
                      </a:r>
                    </a:p>
                    <a:p>
                      <a:pPr marL="169863" marR="0" lvl="0" indent="-11747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Regular training, onboarding, and refreshers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3403668"/>
                  </a:ext>
                </a:extLst>
              </a:tr>
              <a:tr h="413291">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Staff</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Clearer processes, protocols, and documentation</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solidFill>
                            <a:srgbClr val="000000"/>
                          </a:solidFill>
                          <a:effectLst/>
                          <a:latin typeface="+mn-lt"/>
                          <a:ea typeface="Arial" panose="020B0604020202020204" pitchFamily="34" charset="0"/>
                        </a:rPr>
                        <a:t>Seeing the plan implemented</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Stricter adherence to guidelines</a:t>
                      </a:r>
                    </a:p>
                    <a:p>
                      <a:pPr marL="171450" marR="0" indent="-111125">
                        <a:lnSpc>
                          <a:spcPct val="100000"/>
                        </a:lnSpc>
                        <a:spcBef>
                          <a:spcPts val="200"/>
                        </a:spcBef>
                        <a:buFont typeface="Arial" panose="020B0604020202020204" pitchFamily="34" charset="0"/>
                        <a:buChar char="•"/>
                      </a:pPr>
                      <a:r>
                        <a:rPr lang="en-US" sz="1000" dirty="0">
                          <a:effectLst/>
                          <a:latin typeface="+mn-lt"/>
                        </a:rPr>
                        <a:t>Change fatigue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indent="-117475">
                        <a:lnSpc>
                          <a:spcPct val="100000"/>
                        </a:lnSpc>
                        <a:spcBef>
                          <a:spcPts val="200"/>
                        </a:spcBef>
                        <a:buFont typeface="Arial" panose="020B0604020202020204" pitchFamily="34" charset="0"/>
                        <a:buChar char="•"/>
                      </a:pPr>
                      <a:r>
                        <a:rPr lang="en-US" sz="1000" dirty="0">
                          <a:effectLst/>
                          <a:latin typeface="+mn-lt"/>
                        </a:rPr>
                        <a:t>Gather staff input as we move through the changes on how to best implement </a:t>
                      </a:r>
                    </a:p>
                    <a:p>
                      <a:pPr marL="169863" marR="0" lvl="0" indent="-11747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Training, coaching, and peer support</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7721525"/>
                  </a:ext>
                </a:extLst>
              </a:tr>
              <a:tr h="413291">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Board</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lvl="0" indent="-1143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Stronger governance practices and clarity of responsibilities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More is asked of them</a:t>
                      </a:r>
                    </a:p>
                    <a:p>
                      <a:pPr marL="171450" marR="0" indent="-111125">
                        <a:lnSpc>
                          <a:spcPct val="100000"/>
                        </a:lnSpc>
                        <a:spcBef>
                          <a:spcPts val="200"/>
                        </a:spcBef>
                        <a:buFont typeface="Arial" panose="020B0604020202020204" pitchFamily="34" charset="0"/>
                        <a:buChar char="•"/>
                      </a:pPr>
                      <a:r>
                        <a:rPr lang="en-US" sz="1000" dirty="0">
                          <a:effectLst/>
                          <a:latin typeface="+mn-lt"/>
                        </a:rPr>
                        <a:t>Doing community outreach</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indent="-117475">
                        <a:lnSpc>
                          <a:spcPct val="100000"/>
                        </a:lnSpc>
                        <a:spcBef>
                          <a:spcPts val="200"/>
                        </a:spcBef>
                        <a:buFont typeface="Arial" panose="020B0604020202020204" pitchFamily="34" charset="0"/>
                        <a:buChar char="•"/>
                      </a:pPr>
                      <a:r>
                        <a:rPr lang="en-US" sz="1000" dirty="0">
                          <a:effectLst/>
                          <a:latin typeface="+mn-lt"/>
                        </a:rPr>
                        <a:t>Regular updates tied to strategic plan goals</a:t>
                      </a:r>
                    </a:p>
                    <a:p>
                      <a:pPr marL="169863" marR="0" indent="-117475">
                        <a:lnSpc>
                          <a:spcPct val="100000"/>
                        </a:lnSpc>
                        <a:spcBef>
                          <a:spcPts val="200"/>
                        </a:spcBef>
                        <a:buFont typeface="Arial" panose="020B0604020202020204" pitchFamily="34" charset="0"/>
                        <a:buChar char="•"/>
                      </a:pPr>
                      <a:r>
                        <a:rPr lang="en-US" sz="1000" dirty="0">
                          <a:effectLst/>
                          <a:latin typeface="+mn-lt"/>
                        </a:rPr>
                        <a:t>Emphasize importance of Board being “ambassadors”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5972026"/>
                  </a:ext>
                </a:extLst>
              </a:tr>
              <a:tr h="502552">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Funders</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solidFill>
                            <a:srgbClr val="000000"/>
                          </a:solidFill>
                          <a:effectLst/>
                          <a:latin typeface="+mn-lt"/>
                          <a:ea typeface="Arial" panose="020B0604020202020204" pitchFamily="34" charset="0"/>
                        </a:rPr>
                        <a:t>Clearer outcomes, metrics</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solidFill>
                            <a:srgbClr val="000000"/>
                          </a:solidFill>
                          <a:effectLst/>
                          <a:latin typeface="+mn-lt"/>
                          <a:ea typeface="Arial" panose="020B0604020202020204" pitchFamily="34" charset="0"/>
                        </a:rPr>
                        <a:t>Evidence of long-term sustainability and growth</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Concern about budgetary risks or expansion pace</a:t>
                      </a:r>
                    </a:p>
                    <a:p>
                      <a:pPr marL="171450" marR="0" indent="-111125">
                        <a:lnSpc>
                          <a:spcPct val="100000"/>
                        </a:lnSpc>
                        <a:spcBef>
                          <a:spcPts val="200"/>
                        </a:spcBef>
                        <a:buFont typeface="Arial" panose="020B0604020202020204" pitchFamily="34" charset="0"/>
                        <a:buChar char="•"/>
                      </a:pPr>
                      <a:r>
                        <a:rPr lang="en-US" sz="1000" dirty="0">
                          <a:effectLst/>
                          <a:latin typeface="+mn-lt"/>
                        </a:rPr>
                        <a:t>Short-term reporting adjustments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indent="-117475">
                        <a:lnSpc>
                          <a:spcPct val="100000"/>
                        </a:lnSpc>
                        <a:spcBef>
                          <a:spcPts val="200"/>
                        </a:spcBef>
                        <a:buFont typeface="Arial" panose="020B0604020202020204" pitchFamily="34" charset="0"/>
                        <a:buChar char="•"/>
                      </a:pPr>
                      <a:r>
                        <a:rPr lang="en-US" sz="1000" dirty="0">
                          <a:effectLst/>
                          <a:latin typeface="+mn-lt"/>
                        </a:rPr>
                        <a:t>Proactive communication about improvements and transitions</a:t>
                      </a:r>
                    </a:p>
                    <a:p>
                      <a:pPr marL="169863" marR="0" lvl="0" indent="-11747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Clear alignment between funding and outcomes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1701156"/>
                  </a:ext>
                </a:extLst>
              </a:tr>
              <a:tr h="552682">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Community Partners</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15000"/>
                        </a:lnSpc>
                        <a:spcBef>
                          <a:spcPts val="200"/>
                        </a:spcBef>
                        <a:buFont typeface="Arial" panose="020B0604020202020204" pitchFamily="34" charset="0"/>
                        <a:buChar char="•"/>
                      </a:pPr>
                      <a:r>
                        <a:rPr lang="en-US" sz="1000" dirty="0">
                          <a:effectLst/>
                          <a:latin typeface="+mn-lt"/>
                        </a:rPr>
                        <a:t>Increase bonds and trust with them</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Clearer referral pathways and expectations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Adjustment to new referral criteria or processes</a:t>
                      </a:r>
                    </a:p>
                    <a:p>
                      <a:pPr marL="171450" marR="0" indent="-111125">
                        <a:lnSpc>
                          <a:spcPct val="100000"/>
                        </a:lnSpc>
                        <a:spcBef>
                          <a:spcPts val="200"/>
                        </a:spcBef>
                        <a:buFont typeface="Arial" panose="020B0604020202020204" pitchFamily="34" charset="0"/>
                        <a:buChar char="•"/>
                      </a:pPr>
                      <a:r>
                        <a:rPr lang="en-US" sz="1000" dirty="0">
                          <a:effectLst/>
                          <a:latin typeface="+mn-lt"/>
                        </a:rPr>
                        <a:t>Coordination during expansion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lvl="0" indent="-114300" algn="l" defTabSz="914400" rtl="0" eaLnBrk="1" fontAlgn="auto" latinLnBrk="0" hangingPunct="1">
                        <a:lnSpc>
                          <a:spcPct val="115000"/>
                        </a:lnSpc>
                        <a:spcBef>
                          <a:spcPts val="200"/>
                        </a:spcBef>
                        <a:spcAft>
                          <a:spcPts val="0"/>
                        </a:spcAft>
                        <a:buClrTx/>
                        <a:buSzTx/>
                        <a:buFont typeface="Arial" panose="020B0604020202020204" pitchFamily="34" charset="0"/>
                        <a:buChar char="•"/>
                        <a:tabLst/>
                        <a:defRPr/>
                      </a:pPr>
                      <a:r>
                        <a:rPr lang="en-US" sz="1000" dirty="0">
                          <a:effectLst/>
                          <a:latin typeface="+mn-lt"/>
                        </a:rPr>
                        <a:t>Early outreach and relationship-based communication</a:t>
                      </a:r>
                    </a:p>
                    <a:p>
                      <a:pPr marL="169863" marR="0" indent="-111125">
                        <a:lnSpc>
                          <a:spcPct val="115000"/>
                        </a:lnSpc>
                        <a:spcBef>
                          <a:spcPts val="200"/>
                        </a:spcBef>
                        <a:buFont typeface="Arial" panose="020B0604020202020204" pitchFamily="34" charset="0"/>
                        <a:buChar char="•"/>
                      </a:pPr>
                      <a:r>
                        <a:rPr lang="en-US" sz="1000" dirty="0">
                          <a:effectLst/>
                          <a:latin typeface="+mn-lt"/>
                        </a:rPr>
                        <a:t>Regular check-ins and shared problem-solving</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210798"/>
                  </a:ext>
                </a:extLst>
              </a:tr>
              <a:tr h="552682">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Alliance </a:t>
                      </a:r>
                      <a:endParaRPr lang="en-US" sz="1200" dirty="0">
                        <a:solidFill>
                          <a:srgbClr val="000000"/>
                        </a:solidFill>
                        <a:effectLst/>
                        <a:latin typeface="Arial" panose="020B0604020202020204" pitchFamily="34" charset="0"/>
                        <a:ea typeface="Arial" panose="020B0604020202020204" pitchFamily="34" charset="0"/>
                      </a:endParaRPr>
                    </a:p>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Partners</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Win/win for strategic and standard partners</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Mutually beneficial expansion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Time required to establish MOUs and align expectations</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Concern about turf, autonomy, roles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indent="-111125">
                        <a:lnSpc>
                          <a:spcPct val="100000"/>
                        </a:lnSpc>
                        <a:spcBef>
                          <a:spcPts val="200"/>
                        </a:spcBef>
                        <a:buFont typeface="Arial" panose="020B0604020202020204" pitchFamily="34" charset="0"/>
                        <a:buChar char="•"/>
                      </a:pPr>
                      <a:r>
                        <a:rPr lang="en-US" sz="1000" dirty="0">
                          <a:effectLst/>
                          <a:latin typeface="+mn-lt"/>
                        </a:rPr>
                        <a:t>Reassure partners/alliances that changes will be supportive of their mission</a:t>
                      </a:r>
                    </a:p>
                    <a:p>
                      <a:pPr marL="169863"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Ongoing communication and evaluation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2735498"/>
                  </a:ext>
                </a:extLst>
              </a:tr>
              <a:tr h="552682">
                <a:tc>
                  <a:txBody>
                    <a:bodyPr/>
                    <a:lstStyle/>
                    <a:p>
                      <a:pPr marL="0" marR="0">
                        <a:lnSpc>
                          <a:spcPct val="115000"/>
                        </a:lnSpc>
                        <a:buNone/>
                      </a:pPr>
                      <a:r>
                        <a:rPr lang="en-US" sz="1200" kern="1200" dirty="0">
                          <a:solidFill>
                            <a:srgbClr val="000000"/>
                          </a:solidFill>
                          <a:effectLst/>
                          <a:latin typeface="Arial" panose="020B0604020202020204" pitchFamily="34" charset="0"/>
                          <a:ea typeface="Times New Roman" panose="02020603050405020304" pitchFamily="18" charset="0"/>
                        </a:rPr>
                        <a:t>Health Care providers</a:t>
                      </a:r>
                      <a:endParaRPr lang="en-US" sz="1200" dirty="0">
                        <a:solidFill>
                          <a:srgbClr val="000000"/>
                        </a:solidFill>
                        <a:effectLst/>
                        <a:latin typeface="Arial" panose="020B0604020202020204" pitchFamily="34" charset="0"/>
                        <a:ea typeface="Arial" panose="020B0604020202020204" pitchFamily="34" charset="0"/>
                      </a:endParaRPr>
                    </a:p>
                  </a:txBody>
                  <a:tcPr marL="68275" marR="68275" marT="34138" marB="34138">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Improved coordination and referrals for shared participants</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Expanded support options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11125">
                        <a:lnSpc>
                          <a:spcPct val="100000"/>
                        </a:lnSpc>
                        <a:spcBef>
                          <a:spcPts val="200"/>
                        </a:spcBef>
                        <a:buFont typeface="Arial" panose="020B0604020202020204" pitchFamily="34" charset="0"/>
                        <a:buChar char="•"/>
                      </a:pPr>
                      <a:r>
                        <a:rPr lang="en-US" sz="1000" dirty="0">
                          <a:effectLst/>
                          <a:latin typeface="+mn-lt"/>
                        </a:rPr>
                        <a:t>Might not like increased load </a:t>
                      </a:r>
                    </a:p>
                    <a:p>
                      <a:pPr marL="171450" marR="0" lvl="0" indent="-111125"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lang="en-US" sz="1000" dirty="0">
                          <a:effectLst/>
                          <a:latin typeface="+mn-lt"/>
                        </a:rPr>
                        <a:t>Additional coordination effort initially</a:t>
                      </a:r>
                    </a:p>
                    <a:p>
                      <a:pPr marL="60325" marR="0" indent="0">
                        <a:lnSpc>
                          <a:spcPct val="100000"/>
                        </a:lnSpc>
                        <a:spcBef>
                          <a:spcPts val="200"/>
                        </a:spcBef>
                        <a:buFont typeface="Arial" panose="020B0604020202020204" pitchFamily="34" charset="0"/>
                        <a:buNone/>
                      </a:pPr>
                      <a:endParaRPr lang="en-US" sz="1000" dirty="0">
                        <a:effectLst/>
                        <a:latin typeface="+mn-l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9863" marR="0" indent="-117475">
                        <a:lnSpc>
                          <a:spcPct val="115000"/>
                        </a:lnSpc>
                        <a:spcBef>
                          <a:spcPts val="200"/>
                        </a:spcBef>
                        <a:buFont typeface="Arial" panose="020B0604020202020204" pitchFamily="34" charset="0"/>
                        <a:buChar char="•"/>
                      </a:pPr>
                      <a:r>
                        <a:rPr lang="en-US" sz="1000" dirty="0">
                          <a:effectLst/>
                          <a:latin typeface="+mn-lt"/>
                        </a:rPr>
                        <a:t>Clear referral materials and FAQs</a:t>
                      </a:r>
                    </a:p>
                    <a:p>
                      <a:pPr marL="169863" marR="0" indent="-117475">
                        <a:lnSpc>
                          <a:spcPct val="115000"/>
                        </a:lnSpc>
                        <a:spcBef>
                          <a:spcPts val="200"/>
                        </a:spcBef>
                        <a:buFont typeface="Arial" panose="020B0604020202020204" pitchFamily="34" charset="0"/>
                        <a:buChar char="•"/>
                      </a:pPr>
                      <a:r>
                        <a:rPr lang="en-US" sz="1000" dirty="0">
                          <a:effectLst/>
                          <a:latin typeface="+mn-lt"/>
                        </a:rPr>
                        <a:t>Ongoing relationship management</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7244495"/>
                  </a:ext>
                </a:extLst>
              </a:tr>
            </a:tbl>
          </a:graphicData>
        </a:graphic>
      </p:graphicFrame>
    </p:spTree>
    <p:extLst>
      <p:ext uri="{BB962C8B-B14F-4D97-AF65-F5344CB8AC3E}">
        <p14:creationId xmlns:p14="http://schemas.microsoft.com/office/powerpoint/2010/main" val="30104339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4059E-D2F4-E9B0-1169-5A1FC822DB09}"/>
              </a:ext>
            </a:extLst>
          </p:cNvPr>
          <p:cNvSpPr>
            <a:spLocks noGrp="1"/>
          </p:cNvSpPr>
          <p:nvPr>
            <p:ph type="title"/>
          </p:nvPr>
        </p:nvSpPr>
        <p:spPr>
          <a:xfrm>
            <a:off x="1384385" y="279790"/>
            <a:ext cx="7353215" cy="533400"/>
          </a:xfrm>
        </p:spPr>
        <p:txBody>
          <a:bodyPr/>
          <a:lstStyle/>
          <a:p>
            <a:br>
              <a:rPr lang="en-US" dirty="0"/>
            </a:br>
            <a:r>
              <a:rPr lang="en-US" dirty="0"/>
              <a:t>Change Management Conclusions</a:t>
            </a:r>
          </a:p>
        </p:txBody>
      </p:sp>
      <p:sp>
        <p:nvSpPr>
          <p:cNvPr id="3" name="Content Placeholder 2">
            <a:extLst>
              <a:ext uri="{FF2B5EF4-FFF2-40B4-BE49-F238E27FC236}">
                <a16:creationId xmlns:a16="http://schemas.microsoft.com/office/drawing/2014/main" id="{C7FD70DE-B2F6-E279-7473-9074564B82BE}"/>
              </a:ext>
            </a:extLst>
          </p:cNvPr>
          <p:cNvSpPr>
            <a:spLocks noGrp="1"/>
          </p:cNvSpPr>
          <p:nvPr>
            <p:ph idx="1"/>
          </p:nvPr>
        </p:nvSpPr>
        <p:spPr>
          <a:xfrm>
            <a:off x="808310" y="1739180"/>
            <a:ext cx="7988240" cy="4114800"/>
          </a:xfrm>
        </p:spPr>
        <p:txBody>
          <a:bodyPr/>
          <a:lstStyle/>
          <a:p>
            <a:r>
              <a:rPr lang="en-US" sz="1600" dirty="0"/>
              <a:t>Across all stakeholder groups, three dominant themes emerged:</a:t>
            </a:r>
          </a:p>
          <a:p>
            <a:pPr lvl="1">
              <a:spcBef>
                <a:spcPts val="600"/>
              </a:spcBef>
            </a:pPr>
            <a:r>
              <a:rPr lang="en-US" sz="1400" dirty="0"/>
              <a:t>Clarity reduces resistance – Clear scope, expectations, and communication are consistently viewed as more beneficial than harmful, even when limits are introduced.</a:t>
            </a:r>
          </a:p>
          <a:p>
            <a:pPr lvl="1">
              <a:spcBef>
                <a:spcPts val="600"/>
              </a:spcBef>
            </a:pPr>
            <a:r>
              <a:rPr lang="en-US" sz="1400" dirty="0"/>
              <a:t>Phased implementation is essential – Nearly all groups emphasized the importance of gradual rollout to avoid confusion, fatigue, and disruption.</a:t>
            </a:r>
          </a:p>
          <a:p>
            <a:pPr lvl="1">
              <a:spcBef>
                <a:spcPts val="600"/>
              </a:spcBef>
            </a:pPr>
            <a:r>
              <a:rPr lang="en-US" sz="1400" dirty="0"/>
              <a:t>Inclusion builds trust – Early engagement, feedback opportunities, and transparent leadership significantly increase acceptance and long-term buy-in.</a:t>
            </a:r>
          </a:p>
        </p:txBody>
      </p:sp>
      <p:sp>
        <p:nvSpPr>
          <p:cNvPr id="4" name="Content Placeholder 2">
            <a:extLst>
              <a:ext uri="{FF2B5EF4-FFF2-40B4-BE49-F238E27FC236}">
                <a16:creationId xmlns:a16="http://schemas.microsoft.com/office/drawing/2014/main" id="{212A946F-E8A6-A36B-6820-7F1A4632E131}"/>
              </a:ext>
            </a:extLst>
          </p:cNvPr>
          <p:cNvSpPr txBox="1">
            <a:spLocks/>
          </p:cNvSpPr>
          <p:nvPr/>
        </p:nvSpPr>
        <p:spPr bwMode="auto">
          <a:xfrm>
            <a:off x="769905" y="3736240"/>
            <a:ext cx="7412165" cy="2050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marL="342900" indent="-342900" algn="l" rtl="0" eaLnBrk="0" fontAlgn="base" hangingPunct="0">
              <a:spcBef>
                <a:spcPct val="50000"/>
              </a:spcBef>
              <a:spcAft>
                <a:spcPct val="0"/>
              </a:spcAft>
              <a:buClr>
                <a:srgbClr val="FFAE00"/>
              </a:buClr>
              <a:buSzPct val="115000"/>
              <a:buFont typeface="Wingdings" panose="05000000000000000000" pitchFamily="2" charset="2"/>
              <a:buChar char="ª"/>
              <a:defRPr b="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3F7097"/>
              </a:buClr>
              <a:buFont typeface="Wingdings" panose="05000000000000000000" pitchFamily="2" charset="2"/>
              <a:buChar char="Ø"/>
              <a:defRPr sz="1600" b="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b="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b="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Change Management Approach:</a:t>
            </a:r>
          </a:p>
          <a:p>
            <a:pPr lvl="1">
              <a:lnSpc>
                <a:spcPct val="150000"/>
              </a:lnSpc>
              <a:spcBef>
                <a:spcPts val="0"/>
              </a:spcBef>
              <a:buSzTx/>
            </a:pPr>
            <a:r>
              <a:rPr lang="en-US" sz="1400" dirty="0"/>
              <a:t>Purpose: Build awareness, trust, and adoption of the Strategic Plan</a:t>
            </a:r>
          </a:p>
          <a:p>
            <a:pPr lvl="1">
              <a:lnSpc>
                <a:spcPct val="150000"/>
              </a:lnSpc>
              <a:spcBef>
                <a:spcPts val="0"/>
              </a:spcBef>
              <a:buSzTx/>
            </a:pPr>
            <a:r>
              <a:rPr lang="en-US" sz="1400" dirty="0"/>
              <a:t>Approach: Clear, consistent, and stakeholder-specific communication</a:t>
            </a:r>
          </a:p>
          <a:p>
            <a:pPr lvl="1">
              <a:lnSpc>
                <a:spcPct val="150000"/>
              </a:lnSpc>
              <a:spcBef>
                <a:spcPts val="0"/>
              </a:spcBef>
              <a:buSzTx/>
            </a:pPr>
            <a:r>
              <a:rPr lang="en-US" sz="1400" dirty="0"/>
              <a:t>Principles: Plain language, phased rollout, emotional awareness, feedback loops</a:t>
            </a:r>
          </a:p>
          <a:p>
            <a:pPr lvl="1">
              <a:lnSpc>
                <a:spcPct val="150000"/>
              </a:lnSpc>
              <a:spcBef>
                <a:spcPts val="0"/>
              </a:spcBef>
              <a:buSzTx/>
            </a:pPr>
            <a:r>
              <a:rPr lang="en-US" sz="1400" dirty="0"/>
              <a:t>Success: Reduced confusion, aligned messaging, sustained engagement</a:t>
            </a:r>
          </a:p>
        </p:txBody>
      </p:sp>
    </p:spTree>
    <p:extLst>
      <p:ext uri="{BB962C8B-B14F-4D97-AF65-F5344CB8AC3E}">
        <p14:creationId xmlns:p14="http://schemas.microsoft.com/office/powerpoint/2010/main" val="9437799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96611-B6EB-5E24-6CF9-E857CE810232}"/>
              </a:ext>
            </a:extLst>
          </p:cNvPr>
          <p:cNvSpPr>
            <a:spLocks noGrp="1"/>
          </p:cNvSpPr>
          <p:nvPr>
            <p:ph type="title"/>
          </p:nvPr>
        </p:nvSpPr>
        <p:spPr/>
        <p:txBody>
          <a:bodyPr/>
          <a:lstStyle/>
          <a:p>
            <a:r>
              <a:rPr lang="en-US" dirty="0"/>
              <a:t>Wrap-up:</a:t>
            </a:r>
          </a:p>
        </p:txBody>
      </p:sp>
      <p:sp>
        <p:nvSpPr>
          <p:cNvPr id="3" name="Content Placeholder 2">
            <a:extLst>
              <a:ext uri="{FF2B5EF4-FFF2-40B4-BE49-F238E27FC236}">
                <a16:creationId xmlns:a16="http://schemas.microsoft.com/office/drawing/2014/main" id="{EE219646-8189-8FC1-C80A-211D1F457ECA}"/>
              </a:ext>
            </a:extLst>
          </p:cNvPr>
          <p:cNvSpPr>
            <a:spLocks noGrp="1"/>
          </p:cNvSpPr>
          <p:nvPr>
            <p:ph idx="1"/>
          </p:nvPr>
        </p:nvSpPr>
        <p:spPr>
          <a:xfrm>
            <a:off x="1360619" y="3269915"/>
            <a:ext cx="5170035" cy="2348170"/>
          </a:xfrm>
        </p:spPr>
        <p:txBody>
          <a:bodyPr/>
          <a:lstStyle/>
          <a:p>
            <a:r>
              <a:rPr lang="en-US" dirty="0"/>
              <a:t>Thank you for reviewing this PowerPoint deck and for your interest in our Strategic Plan                                                </a:t>
            </a:r>
          </a:p>
          <a:p>
            <a:r>
              <a:rPr lang="en-US" dirty="0"/>
              <a:t>We'd be happy to hear your comments and answer your questions</a:t>
            </a:r>
          </a:p>
          <a:p>
            <a:endParaRPr lang="en-US" dirty="0"/>
          </a:p>
        </p:txBody>
      </p:sp>
      <p:pic>
        <p:nvPicPr>
          <p:cNvPr id="6" name="Picture 5" descr="Thank you clip art 4 - Cliparting.com">
            <a:extLst>
              <a:ext uri="{FF2B5EF4-FFF2-40B4-BE49-F238E27FC236}">
                <a16:creationId xmlns:a16="http://schemas.microsoft.com/office/drawing/2014/main" id="{070445F9-5A7C-FB20-2E04-6B5824DB10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25" t="14382" r="4618" b="42471"/>
          <a:stretch/>
        </p:blipFill>
        <p:spPr bwMode="auto">
          <a:xfrm>
            <a:off x="1960460" y="1695309"/>
            <a:ext cx="3648475" cy="1152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2216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ustom 1">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Tx/>
          <a:buSzPct val="50000"/>
          <a:buFont typeface="Marlett" pitchFamily="2" charset="2"/>
          <a:buChar char="p"/>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Tx/>
          <a:buSzPct val="50000"/>
          <a:buFont typeface="Marlett" pitchFamily="2" charset="2"/>
          <a:buChar char="p"/>
          <a:tabLst/>
          <a:defRPr kumimoji="0" lang="en-US" altLang="en-US" sz="2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17864</TotalTime>
  <Words>4361</Words>
  <Application>Microsoft Office PowerPoint</Application>
  <PresentationFormat>On-screen Show (4:3)</PresentationFormat>
  <Paragraphs>553</Paragraphs>
  <Slides>42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vt:i4>
      </vt:variant>
    </vt:vector>
  </HeadingPairs>
  <TitlesOfParts>
    <vt:vector size="52" baseType="lpstr">
      <vt:lpstr>Arial</vt:lpstr>
      <vt:lpstr>Arial Black</vt:lpstr>
      <vt:lpstr>Arial Narrow</vt:lpstr>
      <vt:lpstr>Calibri</vt:lpstr>
      <vt:lpstr>Courier New</vt:lpstr>
      <vt:lpstr>Marlett</vt:lpstr>
      <vt:lpstr>Roboto</vt:lpstr>
      <vt:lpstr>Symbol</vt:lpstr>
      <vt:lpstr>Wingdings</vt:lpstr>
      <vt:lpstr>Default Design</vt:lpstr>
      <vt:lpstr>ElderNet Strategic Plan Material    </vt:lpstr>
      <vt:lpstr>Background</vt:lpstr>
      <vt:lpstr>Roles for our Planning Process</vt:lpstr>
      <vt:lpstr>Team Participants</vt:lpstr>
      <vt:lpstr>Components of the Plan </vt:lpstr>
      <vt:lpstr>Benchmarking</vt:lpstr>
      <vt:lpstr>Organizations we Benchmarked </vt:lpstr>
      <vt:lpstr>What we do better than most</vt:lpstr>
      <vt:lpstr>What some do better than us</vt:lpstr>
      <vt:lpstr>Possible actions we could take from benchmarking</vt:lpstr>
      <vt:lpstr>Recap of Programs Assessment</vt:lpstr>
      <vt:lpstr>Recap of Internal Functions Assessment</vt:lpstr>
      <vt:lpstr>Core Competencies</vt:lpstr>
      <vt:lpstr>ElderNet Core Competencies</vt:lpstr>
      <vt:lpstr>Partnership (a.k.a. Alliance) Opportunities </vt:lpstr>
      <vt:lpstr>Essential Ingredients for a successful Strategic Alliance</vt:lpstr>
      <vt:lpstr>Observations from the Alliance Analysis</vt:lpstr>
      <vt:lpstr>Variety of Alliances – Current and Potential</vt:lpstr>
      <vt:lpstr>Alliances Identified by Type </vt:lpstr>
      <vt:lpstr>Introduction to Vision, Mission, and Values</vt:lpstr>
      <vt:lpstr>Vision</vt:lpstr>
      <vt:lpstr>Mission</vt:lpstr>
      <vt:lpstr>Core Values</vt:lpstr>
      <vt:lpstr>New ElderNet Vision and Mission Statements</vt:lpstr>
      <vt:lpstr>ElderNet Core Values </vt:lpstr>
      <vt:lpstr>How we put Strategy into Action</vt:lpstr>
      <vt:lpstr>Strategy</vt:lpstr>
      <vt:lpstr>Strategic Intent</vt:lpstr>
      <vt:lpstr>Strategic Intent Statements</vt:lpstr>
      <vt:lpstr>Linking Strategy to Strategic Intent</vt:lpstr>
      <vt:lpstr>Goal Setting Principles</vt:lpstr>
      <vt:lpstr>Goal Owner Role</vt:lpstr>
      <vt:lpstr>Linking Strategic Intent to Goals on one slide</vt:lpstr>
      <vt:lpstr>Action Planning</vt:lpstr>
      <vt:lpstr>Strategy to Action Progression</vt:lpstr>
      <vt:lpstr>Critical Success Factors – CSF’s</vt:lpstr>
      <vt:lpstr>Key Performance Indicators – KPI’s</vt:lpstr>
      <vt:lpstr>ElderNet CFS’s and KPI’s:</vt:lpstr>
      <vt:lpstr>Change Management</vt:lpstr>
      <vt:lpstr> Stakeholder Impact Analysis and Change Management methods</vt:lpstr>
      <vt:lpstr> Change Management Conclusions</vt:lpstr>
      <vt:lpstr>Wrap-up:</vt:lpstr>
    </vt:vector>
  </TitlesOfParts>
  <Company>Forte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GRABM</dc:title>
  <dc:creator>Samantha Howland</dc:creator>
  <cp:lastModifiedBy>Michele Raymond</cp:lastModifiedBy>
  <cp:revision>575</cp:revision>
  <cp:lastPrinted>2025-09-29T13:18:08Z</cp:lastPrinted>
  <dcterms:created xsi:type="dcterms:W3CDTF">1998-11-19T16:37:54Z</dcterms:created>
  <dcterms:modified xsi:type="dcterms:W3CDTF">2026-03-07T17:30:42Z</dcterms:modified>
</cp:coreProperties>
</file>